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snapToGrid="0" snapToObjects="1">
      <p:cViewPr>
        <p:scale>
          <a:sx n="102" d="100"/>
          <a:sy n="102" d="100"/>
        </p:scale>
        <p:origin x="-45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66913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loudup.com/cJEb1xgRz-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loudup.com/cnXe8j3xHJ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Use this presentation as is or customize your copy. If you’re doing an interactive or in-person workshop, ask your attendees to sign up for a free account before the event.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ab7b04ab8_0_9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Google Shape;199;g1ab7b04ab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Use this time to review a few key areas and capabilities of the Create Set page, like the ability to import material, using auto-define, adding images, selecting languages, creating a diagram set, and privacy permission.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1d86252a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Google Shape;217;g261d8625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If you’re leading an interactive session, have teachers create a diagram set by finding an image, uploading it, and labeling key areas with points, terms and definitions. Show them how to edit the uploaded image and use the blur tool. Have them save their set and explore the activities available on a diagram. Learn more: https://quizlet.com/help/2861760/creating-a-diagram-set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ab7b04ab8_0_6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Google Shape;225;g1ab7b04ab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Classes enable Class Progress, a paid feature of Quizlet Teacher, to work. If you have a paid account, highlight group progress view on the set page as well as individual activity on the Class Progress page. Learn more here: https://quizlet.com/help/2444133/see-class-progress-with-teacher-view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2f05aa90_0_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252f05aa9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If you’re leading an interactive, in-person session, have attendees create a class and add a set to it (the one they previously created). Then point out the join link, as the easiest way to get students into classes. Free accounts can create up to 8 classes. You can also give them this handout to share with their students, which covers how to sign up and join their class: </a:t>
            </a:r>
            <a:r>
              <a:rPr lang="en" u="sng">
                <a:solidFill>
                  <a:schemeClr val="hlink"/>
                </a:solidFill>
                <a:hlinkClick r:id="rId3"/>
              </a:rPr>
              <a:t>https://cloudup.com/cJEb1xgRz-V</a:t>
            </a:r>
            <a:r>
              <a:rPr lang="en"/>
              <a:t> (for students 13 and over) and (</a:t>
            </a:r>
            <a:r>
              <a:rPr lang="en" u="sng">
                <a:solidFill>
                  <a:schemeClr val="hlink"/>
                </a:solidFill>
                <a:hlinkClick r:id="rId4"/>
              </a:rPr>
              <a:t>https://cloudup.com/cnXe8j3xHJA</a:t>
            </a:r>
            <a:r>
              <a:rPr lang="en"/>
              <a:t> (for students 12 and under)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ab7b04ab8_0_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Google Shape;248;g1ab7b04ab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If you’ve just reviewed the previous slides, have teachers sign up for an account at this point. If they’ve already sign up before the session, consider removing this slide (or moving it to the start of the presentation).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52f05aa90_0_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Google Shape;255;g252f05aa9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86252dfea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Google Shape;274;g286252df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Play Quizlet Live on a diagram set to unlock a 2 week free trial of Quizlet Teacher. You’ll have access to all paid features (including more ways to customize Quizlet Live) for that time period!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ab7b04ab8_0_1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Google Shape;295;g1ab7b04ab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If presenting to technology decision-makers, note that purchasing as a group consolidates the upgrade process for individual accounts. Instead of waiting for each teacher’s current subscription to expire and renewing one-off, school admins can make one purchase at the start of the year that covers all accounts. Additionally, generating an invoice allows someone else to complete the purchase by credit card or check.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acbf2aa9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Google Shape;306;g1acbf2aa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If you’re not leading an interactive workshop, watch these videos together (or just share them as more resources) to see Quizlet in action.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acbf2aa94_0_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Google Shape;313;g1acbf2aa9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99bb29fe7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199bb29f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52e868ef5_0_1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Google Shape;321;g252e868ef5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Our For Teachers page has links to new webinars, PD resources, and Quizlet’s blog with ideas from our teacher community. The Help Center has step-by-step instructions on all core functionalities of Quizlet. Follow Quizlet on Facebook and Twitter to stay up to date on new product news and teacher opportunities.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ab7b04ab8_0_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Google Shape;118;g1ab7b04ab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Feel free to customize this slide to highlight aspects of Quizlet that you find most appealing or helpful.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9b8cfa897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Google Shape;136;g19b8cfa8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bf8a95765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1bf8a957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 more: https://quizlet.com/mobile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ab7b04ab8_0_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1ab7b04ab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Quizlet Live is available for all teachers with free Quizlet accounts. When logged in, they will see the “Live” button on every set page. If a teacher doesn’t see the “Live” button, have then check that their account is registered as a teacher in their settings: quizlet.com/settings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97134efc5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Google Shape;176;g397134ef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For an interactive workshop, launch a game of Quizlet Live for your attendees to play. Use a relatively easy set, like U.S. state capitals or superheroes. Or create a custom set with faculty names and faces, or school trivia. If you’re not able to play, watch our 2-minute demo video.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ab7b04ab8_0_8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Google Shape;183;g1ab7b04ab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b92f7d461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Google Shape;190;g1b92f7d4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If you’re leading an interactive, in-person workshop, ask teachers to try searching for a topic (the more specific their keywords, the better). Then have them click into a set and explore the study activities and games for 5-10 minutes.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508000" y="4507510"/>
            <a:ext cx="636000" cy="6360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p:nvPr/>
        </p:nvSpPr>
        <p:spPr>
          <a:xfrm flipH="1">
            <a:off x="8508000" y="4507475"/>
            <a:ext cx="636000" cy="6360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rgbClr val="3DCECF"/>
              </a:buClr>
              <a:buSzPts val="1800"/>
              <a:buNone/>
              <a:defRPr>
                <a:solidFill>
                  <a:srgbClr val="3DCECF"/>
                </a:solidFill>
              </a:defRPr>
            </a:lvl1pPr>
            <a:lvl2pPr lvl="1">
              <a:lnSpc>
                <a:spcPct val="100000"/>
              </a:lnSpc>
              <a:spcBef>
                <a:spcPts val="0"/>
              </a:spcBef>
              <a:spcAft>
                <a:spcPts val="0"/>
              </a:spcAft>
              <a:buClr>
                <a:srgbClr val="3DCECF"/>
              </a:buClr>
              <a:buSzPts val="1800"/>
              <a:buNone/>
              <a:defRPr sz="1800">
                <a:solidFill>
                  <a:srgbClr val="3DCECF"/>
                </a:solidFill>
              </a:defRPr>
            </a:lvl2pPr>
            <a:lvl3pPr lvl="2">
              <a:lnSpc>
                <a:spcPct val="100000"/>
              </a:lnSpc>
              <a:spcBef>
                <a:spcPts val="0"/>
              </a:spcBef>
              <a:spcAft>
                <a:spcPts val="0"/>
              </a:spcAft>
              <a:buClr>
                <a:srgbClr val="3DCECF"/>
              </a:buClr>
              <a:buSzPts val="1800"/>
              <a:buNone/>
              <a:defRPr sz="1800">
                <a:solidFill>
                  <a:srgbClr val="3DCECF"/>
                </a:solidFill>
              </a:defRPr>
            </a:lvl3pPr>
            <a:lvl4pPr lvl="3">
              <a:lnSpc>
                <a:spcPct val="100000"/>
              </a:lnSpc>
              <a:spcBef>
                <a:spcPts val="0"/>
              </a:spcBef>
              <a:spcAft>
                <a:spcPts val="0"/>
              </a:spcAft>
              <a:buClr>
                <a:srgbClr val="3DCECF"/>
              </a:buClr>
              <a:buSzPts val="1800"/>
              <a:buNone/>
              <a:defRPr sz="1800">
                <a:solidFill>
                  <a:srgbClr val="3DCECF"/>
                </a:solidFill>
              </a:defRPr>
            </a:lvl4pPr>
            <a:lvl5pPr lvl="4">
              <a:lnSpc>
                <a:spcPct val="100000"/>
              </a:lnSpc>
              <a:spcBef>
                <a:spcPts val="0"/>
              </a:spcBef>
              <a:spcAft>
                <a:spcPts val="0"/>
              </a:spcAft>
              <a:buClr>
                <a:srgbClr val="3DCECF"/>
              </a:buClr>
              <a:buSzPts val="1800"/>
              <a:buNone/>
              <a:defRPr sz="1800">
                <a:solidFill>
                  <a:srgbClr val="3DCECF"/>
                </a:solidFill>
              </a:defRPr>
            </a:lvl5pPr>
            <a:lvl6pPr lvl="5">
              <a:lnSpc>
                <a:spcPct val="100000"/>
              </a:lnSpc>
              <a:spcBef>
                <a:spcPts val="0"/>
              </a:spcBef>
              <a:spcAft>
                <a:spcPts val="0"/>
              </a:spcAft>
              <a:buClr>
                <a:srgbClr val="3DCECF"/>
              </a:buClr>
              <a:buSzPts val="1800"/>
              <a:buNone/>
              <a:defRPr sz="1800">
                <a:solidFill>
                  <a:srgbClr val="3DCECF"/>
                </a:solidFill>
              </a:defRPr>
            </a:lvl6pPr>
            <a:lvl7pPr lvl="6">
              <a:lnSpc>
                <a:spcPct val="100000"/>
              </a:lnSpc>
              <a:spcBef>
                <a:spcPts val="0"/>
              </a:spcBef>
              <a:spcAft>
                <a:spcPts val="0"/>
              </a:spcAft>
              <a:buClr>
                <a:srgbClr val="3DCECF"/>
              </a:buClr>
              <a:buSzPts val="1800"/>
              <a:buNone/>
              <a:defRPr sz="1800">
                <a:solidFill>
                  <a:srgbClr val="3DCECF"/>
                </a:solidFill>
              </a:defRPr>
            </a:lvl7pPr>
            <a:lvl8pPr lvl="7">
              <a:lnSpc>
                <a:spcPct val="100000"/>
              </a:lnSpc>
              <a:spcBef>
                <a:spcPts val="0"/>
              </a:spcBef>
              <a:spcAft>
                <a:spcPts val="0"/>
              </a:spcAft>
              <a:buClr>
                <a:srgbClr val="3DCECF"/>
              </a:buClr>
              <a:buSzPts val="1800"/>
              <a:buNone/>
              <a:defRPr sz="1800">
                <a:solidFill>
                  <a:srgbClr val="3DCECF"/>
                </a:solidFill>
              </a:defRPr>
            </a:lvl8pPr>
            <a:lvl9pPr lvl="8">
              <a:lnSpc>
                <a:spcPct val="100000"/>
              </a:lnSpc>
              <a:spcBef>
                <a:spcPts val="0"/>
              </a:spcBef>
              <a:spcAft>
                <a:spcPts val="0"/>
              </a:spcAft>
              <a:buClr>
                <a:srgbClr val="3DCECF"/>
              </a:buClr>
              <a:buSzPts val="1800"/>
              <a:buNone/>
              <a:defRPr sz="1800">
                <a:solidFill>
                  <a:srgbClr val="3DCECF"/>
                </a:solidFill>
              </a:defRPr>
            </a:lvl9pPr>
          </a:lstStyle>
          <a:p>
            <a:endParaRPr/>
          </a:p>
        </p:txBody>
      </p:sp>
      <p:sp>
        <p:nvSpPr>
          <p:cNvPr id="14" name="Google Shape;14;p2"/>
          <p:cNvSpPr txBox="1">
            <a:spLocks noGrp="1"/>
          </p:cNvSpPr>
          <p:nvPr>
            <p:ph type="sldNum" idx="12"/>
          </p:nvPr>
        </p:nvSpPr>
        <p:spPr>
          <a:xfrm>
            <a:off x="8704353" y="4826154"/>
            <a:ext cx="388800" cy="279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7540125" y="4787050"/>
            <a:ext cx="820375" cy="180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 C">
  <p:cSld name="SECTION_HEADER_2">
    <p:bg>
      <p:bgPr>
        <a:solidFill>
          <a:srgbClr val="FFCD21"/>
        </a:solid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72" name="Google Shape;72;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75" name="Google Shape;75;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
        <p:cNvGrpSpPr/>
        <p:nvPr/>
      </p:nvGrpSpPr>
      <p:grpSpPr>
        <a:xfrm>
          <a:off x="0" y="0"/>
          <a:ext cx="0" cy="0"/>
          <a:chOff x="0" y="0"/>
          <a:chExt cx="0" cy="0"/>
        </a:xfrm>
      </p:grpSpPr>
      <p:sp>
        <p:nvSpPr>
          <p:cNvPr id="77" name="Google Shape;77;p13"/>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Google Shape;78;p13"/>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Google Shape;79;p1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80" name="Google Shape;80;p13"/>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1" name="Google Shape;81;p1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82" name="Google Shape;82;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4"/>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Google Shape;85;p1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Google Shape;86;p14"/>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87" name="Google Shape;87;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pic>
        <p:nvPicPr>
          <p:cNvPr id="88" name="Google Shape;88;p14"/>
          <p:cNvPicPr preferRelativeResize="0"/>
          <p:nvPr/>
        </p:nvPicPr>
        <p:blipFill>
          <a:blip r:embed="rId2">
            <a:alphaModFix/>
          </a:blip>
          <a:stretch>
            <a:fillRect/>
          </a:stretch>
        </p:blipFill>
        <p:spPr>
          <a:xfrm>
            <a:off x="7954900" y="4830000"/>
            <a:ext cx="820375" cy="1803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WHITE">
  <p:cSld name="CAPTION_ONLY_1">
    <p:spTree>
      <p:nvGrpSpPr>
        <p:cNvPr id="1" name="Shape 89"/>
        <p:cNvGrpSpPr/>
        <p:nvPr/>
      </p:nvGrpSpPr>
      <p:grpSpPr>
        <a:xfrm>
          <a:off x="0" y="0"/>
          <a:ext cx="0" cy="0"/>
          <a:chOff x="0" y="0"/>
          <a:chExt cx="0" cy="0"/>
        </a:xfrm>
      </p:grpSpPr>
      <p:sp>
        <p:nvSpPr>
          <p:cNvPr id="90" name="Google Shape;90;p15"/>
          <p:cNvSpPr txBox="1"/>
          <p:nvPr/>
        </p:nvSpPr>
        <p:spPr>
          <a:xfrm rot="10800000" flipH="1">
            <a:off x="0" y="0"/>
            <a:ext cx="9144000" cy="46959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91;p15"/>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Google Shape;92;p1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93" name="Google Shape;93;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pic>
        <p:nvPicPr>
          <p:cNvPr id="94" name="Google Shape;94;p15"/>
          <p:cNvPicPr preferRelativeResize="0"/>
          <p:nvPr/>
        </p:nvPicPr>
        <p:blipFill>
          <a:blip r:embed="rId2">
            <a:alphaModFix/>
          </a:blip>
          <a:stretch>
            <a:fillRect/>
          </a:stretch>
        </p:blipFill>
        <p:spPr>
          <a:xfrm>
            <a:off x="7954900" y="4830000"/>
            <a:ext cx="820375" cy="1803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95"/>
        <p:cNvGrpSpPr/>
        <p:nvPr/>
      </p:nvGrpSpPr>
      <p:grpSpPr>
        <a:xfrm>
          <a:off x="0" y="0"/>
          <a:ext cx="0" cy="0"/>
          <a:chOff x="0" y="0"/>
          <a:chExt cx="0" cy="0"/>
        </a:xfrm>
      </p:grpSpPr>
      <p:sp>
        <p:nvSpPr>
          <p:cNvPr id="96" name="Google Shape;96;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 name="Google Shape;18;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Google Shape;22;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3200"/>
              <a:buNone/>
              <a:defRPr>
                <a:solidFill>
                  <a:srgbClr val="FFFFFF"/>
                </a:solidFill>
              </a:defRPr>
            </a:lvl1pPr>
            <a:lvl2pPr lvl="1">
              <a:spcBef>
                <a:spcPts val="0"/>
              </a:spcBef>
              <a:spcAft>
                <a:spcPts val="0"/>
              </a:spcAft>
              <a:buClr>
                <a:srgbClr val="FFFFFF"/>
              </a:buClr>
              <a:buSzPts val="3200"/>
              <a:buNone/>
              <a:defRPr>
                <a:solidFill>
                  <a:srgbClr val="FFFFFF"/>
                </a:solidFill>
              </a:defRPr>
            </a:lvl2pPr>
            <a:lvl3pPr lvl="2">
              <a:spcBef>
                <a:spcPts val="0"/>
              </a:spcBef>
              <a:spcAft>
                <a:spcPts val="0"/>
              </a:spcAft>
              <a:buClr>
                <a:srgbClr val="FFFFFF"/>
              </a:buClr>
              <a:buSzPts val="3200"/>
              <a:buNone/>
              <a:defRPr>
                <a:solidFill>
                  <a:srgbClr val="FFFFFF"/>
                </a:solidFill>
              </a:defRPr>
            </a:lvl3pPr>
            <a:lvl4pPr lvl="3">
              <a:spcBef>
                <a:spcPts val="0"/>
              </a:spcBef>
              <a:spcAft>
                <a:spcPts val="0"/>
              </a:spcAft>
              <a:buClr>
                <a:srgbClr val="FFFFFF"/>
              </a:buClr>
              <a:buSzPts val="3200"/>
              <a:buNone/>
              <a:defRPr>
                <a:solidFill>
                  <a:srgbClr val="FFFFFF"/>
                </a:solidFill>
              </a:defRPr>
            </a:lvl4pPr>
            <a:lvl5pPr lvl="4">
              <a:spcBef>
                <a:spcPts val="0"/>
              </a:spcBef>
              <a:spcAft>
                <a:spcPts val="0"/>
              </a:spcAft>
              <a:buClr>
                <a:srgbClr val="FFFFFF"/>
              </a:buClr>
              <a:buSzPts val="3200"/>
              <a:buNone/>
              <a:defRPr>
                <a:solidFill>
                  <a:srgbClr val="FFFFFF"/>
                </a:solidFill>
              </a:defRPr>
            </a:lvl5pPr>
            <a:lvl6pPr lvl="5">
              <a:spcBef>
                <a:spcPts val="0"/>
              </a:spcBef>
              <a:spcAft>
                <a:spcPts val="0"/>
              </a:spcAft>
              <a:buClr>
                <a:srgbClr val="FFFFFF"/>
              </a:buClr>
              <a:buSzPts val="3200"/>
              <a:buNone/>
              <a:defRPr>
                <a:solidFill>
                  <a:srgbClr val="FFFFFF"/>
                </a:solidFill>
              </a:defRPr>
            </a:lvl6pPr>
            <a:lvl7pPr lvl="6">
              <a:spcBef>
                <a:spcPts val="0"/>
              </a:spcBef>
              <a:spcAft>
                <a:spcPts val="0"/>
              </a:spcAft>
              <a:buClr>
                <a:srgbClr val="FFFFFF"/>
              </a:buClr>
              <a:buSzPts val="3200"/>
              <a:buNone/>
              <a:defRPr>
                <a:solidFill>
                  <a:srgbClr val="FFFFFF"/>
                </a:solidFill>
              </a:defRPr>
            </a:lvl7pPr>
            <a:lvl8pPr lvl="7">
              <a:spcBef>
                <a:spcPts val="0"/>
              </a:spcBef>
              <a:spcAft>
                <a:spcPts val="0"/>
              </a:spcAft>
              <a:buClr>
                <a:srgbClr val="FFFFFF"/>
              </a:buClr>
              <a:buSzPts val="3200"/>
              <a:buNone/>
              <a:defRPr>
                <a:solidFill>
                  <a:srgbClr val="FFFFFF"/>
                </a:solidFill>
              </a:defRPr>
            </a:lvl8pPr>
            <a:lvl9pPr lvl="8">
              <a:spcBef>
                <a:spcPts val="0"/>
              </a:spcBef>
              <a:spcAft>
                <a:spcPts val="0"/>
              </a:spcAft>
              <a:buClr>
                <a:srgbClr val="FFFFFF"/>
              </a:buClr>
              <a:buSzPts val="3200"/>
              <a:buNone/>
              <a:defRPr>
                <a:solidFill>
                  <a:srgbClr val="FFFFFF"/>
                </a:solidFill>
              </a:defRPr>
            </a:lvl9pPr>
          </a:lstStyle>
          <a:p>
            <a:endParaRPr/>
          </a:p>
        </p:txBody>
      </p:sp>
      <p:sp>
        <p:nvSpPr>
          <p:cNvPr id="23" name="Google Shape;23;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25" name="Google Shape;25;p4"/>
          <p:cNvCxnSpPr/>
          <p:nvPr/>
        </p:nvCxnSpPr>
        <p:spPr>
          <a:xfrm>
            <a:off x="-8826" y="35303"/>
            <a:ext cx="9170400" cy="0"/>
          </a:xfrm>
          <a:prstGeom prst="straightConnector1">
            <a:avLst/>
          </a:prstGeom>
          <a:noFill/>
          <a:ln w="76200" cap="flat" cmpd="sng">
            <a:solidFill>
              <a:srgbClr val="3DCECF"/>
            </a:solidFill>
            <a:prstDash val="solid"/>
            <a:round/>
            <a:headEnd type="none" w="med" len="med"/>
            <a:tailEnd type="none" w="med" len="med"/>
          </a:ln>
        </p:spPr>
      </p:cxnSp>
      <p:pic>
        <p:nvPicPr>
          <p:cNvPr id="26" name="Google Shape;26;p4"/>
          <p:cNvPicPr preferRelativeResize="0"/>
          <p:nvPr/>
        </p:nvPicPr>
        <p:blipFill>
          <a:blip r:embed="rId2">
            <a:alphaModFix/>
          </a:blip>
          <a:stretch>
            <a:fillRect/>
          </a:stretch>
        </p:blipFill>
        <p:spPr>
          <a:xfrm>
            <a:off x="8074746" y="4807309"/>
            <a:ext cx="774275" cy="1702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29;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30;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1" name="Google Shape;31;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34" name="Google Shape;34;p5"/>
          <p:cNvCxnSpPr/>
          <p:nvPr/>
        </p:nvCxnSpPr>
        <p:spPr>
          <a:xfrm>
            <a:off x="-8826" y="17650"/>
            <a:ext cx="9211200" cy="6600"/>
          </a:xfrm>
          <a:prstGeom prst="straightConnector1">
            <a:avLst/>
          </a:prstGeom>
          <a:noFill/>
          <a:ln w="76200" cap="flat" cmpd="sng">
            <a:solidFill>
              <a:srgbClr val="3DCECF"/>
            </a:solidFill>
            <a:prstDash val="solid"/>
            <a:round/>
            <a:headEnd type="none" w="med" len="med"/>
            <a:tailEnd type="none" w="med" len="med"/>
          </a:ln>
        </p:spPr>
      </p:cxnSp>
      <p:pic>
        <p:nvPicPr>
          <p:cNvPr id="35" name="Google Shape;35;p5"/>
          <p:cNvPicPr preferRelativeResize="0"/>
          <p:nvPr/>
        </p:nvPicPr>
        <p:blipFill>
          <a:blip r:embed="rId2">
            <a:alphaModFix/>
          </a:blip>
          <a:stretch>
            <a:fillRect/>
          </a:stretch>
        </p:blipFill>
        <p:spPr>
          <a:xfrm>
            <a:off x="8074746" y="4807309"/>
            <a:ext cx="774275" cy="1702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39;p6"/>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0" name="Google Shape;40;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41" name="Google Shape;41;p6"/>
          <p:cNvCxnSpPr/>
          <p:nvPr/>
        </p:nvCxnSpPr>
        <p:spPr>
          <a:xfrm>
            <a:off x="-8826" y="35303"/>
            <a:ext cx="9170400" cy="0"/>
          </a:xfrm>
          <a:prstGeom prst="straightConnector1">
            <a:avLst/>
          </a:prstGeom>
          <a:noFill/>
          <a:ln w="76200" cap="flat" cmpd="sng">
            <a:solidFill>
              <a:srgbClr val="3DCECF"/>
            </a:solidFill>
            <a:prstDash val="solid"/>
            <a:round/>
            <a:headEnd type="none" w="med" len="med"/>
            <a:tailEnd type="none" w="med" len="med"/>
          </a:ln>
        </p:spPr>
      </p:cxnSp>
      <p:pic>
        <p:nvPicPr>
          <p:cNvPr id="42" name="Google Shape;42;p6"/>
          <p:cNvPicPr preferRelativeResize="0"/>
          <p:nvPr/>
        </p:nvPicPr>
        <p:blipFill>
          <a:blip r:embed="rId2">
            <a:alphaModFix/>
          </a:blip>
          <a:stretch>
            <a:fillRect/>
          </a:stretch>
        </p:blipFill>
        <p:spPr>
          <a:xfrm>
            <a:off x="8074746" y="4807309"/>
            <a:ext cx="774275" cy="1702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WHITE">
  <p:cSld name="TITLE_ONLY_1">
    <p:spTree>
      <p:nvGrpSpPr>
        <p:cNvPr id="1" name="Shape 43"/>
        <p:cNvGrpSpPr/>
        <p:nvPr/>
      </p:nvGrpSpPr>
      <p:grpSpPr>
        <a:xfrm>
          <a:off x="0" y="0"/>
          <a:ext cx="0" cy="0"/>
          <a:chOff x="0" y="0"/>
          <a:chExt cx="0" cy="0"/>
        </a:xfrm>
      </p:grpSpPr>
      <p:sp>
        <p:nvSpPr>
          <p:cNvPr id="44" name="Google Shape;44;p7"/>
          <p:cNvSpPr/>
          <p:nvPr/>
        </p:nvSpPr>
        <p:spPr>
          <a:xfrm rot="10800000" flipH="1">
            <a:off x="0" y="656400"/>
            <a:ext cx="9144000" cy="4487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45;p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46;p7"/>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 name="Google Shape;47;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cxnSp>
        <p:nvCxnSpPr>
          <p:cNvPr id="48" name="Google Shape;48;p7"/>
          <p:cNvCxnSpPr/>
          <p:nvPr/>
        </p:nvCxnSpPr>
        <p:spPr>
          <a:xfrm>
            <a:off x="-8826" y="35303"/>
            <a:ext cx="9170400" cy="0"/>
          </a:xfrm>
          <a:prstGeom prst="straightConnector1">
            <a:avLst/>
          </a:prstGeom>
          <a:noFill/>
          <a:ln w="76200" cap="flat" cmpd="sng">
            <a:solidFill>
              <a:srgbClr val="3DCECF"/>
            </a:solidFill>
            <a:prstDash val="solid"/>
            <a:round/>
            <a:headEnd type="none" w="med" len="med"/>
            <a:tailEnd type="none" w="med" len="med"/>
          </a:ln>
        </p:spPr>
      </p:cxnSp>
      <p:pic>
        <p:nvPicPr>
          <p:cNvPr id="49" name="Google Shape;49;p7"/>
          <p:cNvPicPr preferRelativeResize="0"/>
          <p:nvPr/>
        </p:nvPicPr>
        <p:blipFill>
          <a:blip r:embed="rId2">
            <a:alphaModFix/>
          </a:blip>
          <a:stretch>
            <a:fillRect/>
          </a:stretch>
        </p:blipFill>
        <p:spPr>
          <a:xfrm>
            <a:off x="8074746" y="4807309"/>
            <a:ext cx="774275" cy="170225"/>
          </a:xfrm>
          <a:prstGeom prst="rect">
            <a:avLst/>
          </a:prstGeom>
          <a:noFill/>
          <a:ln>
            <a:noFill/>
          </a:ln>
        </p:spPr>
      </p:pic>
      <p:sp>
        <p:nvSpPr>
          <p:cNvPr id="50" name="Google Shape;50;p7"/>
          <p:cNvSpPr txBox="1">
            <a:spLocks noGrp="1"/>
          </p:cNvSpPr>
          <p:nvPr>
            <p:ph type="body" idx="1"/>
          </p:nvPr>
        </p:nvSpPr>
        <p:spPr>
          <a:xfrm>
            <a:off x="471900" y="937238"/>
            <a:ext cx="8222100" cy="36921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8"/>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54;p8"/>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Font typeface="Droid Serif"/>
              <a:buNone/>
              <a:defRPr sz="2400">
                <a:latin typeface="Droid Serif"/>
                <a:ea typeface="Droid Serif"/>
                <a:cs typeface="Droid Serif"/>
                <a:sym typeface="Droid Serif"/>
              </a:defRPr>
            </a:lvl1pPr>
            <a:lvl2pPr lvl="1">
              <a:spcBef>
                <a:spcPts val="0"/>
              </a:spcBef>
              <a:spcAft>
                <a:spcPts val="0"/>
              </a:spcAft>
              <a:buSzPts val="2400"/>
              <a:buFont typeface="Droid Serif"/>
              <a:buNone/>
              <a:defRPr sz="2400">
                <a:latin typeface="Droid Serif"/>
                <a:ea typeface="Droid Serif"/>
                <a:cs typeface="Droid Serif"/>
                <a:sym typeface="Droid Serif"/>
              </a:defRPr>
            </a:lvl2pPr>
            <a:lvl3pPr lvl="2">
              <a:spcBef>
                <a:spcPts val="0"/>
              </a:spcBef>
              <a:spcAft>
                <a:spcPts val="0"/>
              </a:spcAft>
              <a:buSzPts val="2400"/>
              <a:buFont typeface="Droid Serif"/>
              <a:buNone/>
              <a:defRPr sz="2400">
                <a:latin typeface="Droid Serif"/>
                <a:ea typeface="Droid Serif"/>
                <a:cs typeface="Droid Serif"/>
                <a:sym typeface="Droid Serif"/>
              </a:defRPr>
            </a:lvl3pPr>
            <a:lvl4pPr lvl="3">
              <a:spcBef>
                <a:spcPts val="0"/>
              </a:spcBef>
              <a:spcAft>
                <a:spcPts val="0"/>
              </a:spcAft>
              <a:buSzPts val="2400"/>
              <a:buFont typeface="Droid Serif"/>
              <a:buNone/>
              <a:defRPr sz="2400">
                <a:latin typeface="Droid Serif"/>
                <a:ea typeface="Droid Serif"/>
                <a:cs typeface="Droid Serif"/>
                <a:sym typeface="Droid Serif"/>
              </a:defRPr>
            </a:lvl4pPr>
            <a:lvl5pPr lvl="4">
              <a:spcBef>
                <a:spcPts val="0"/>
              </a:spcBef>
              <a:spcAft>
                <a:spcPts val="0"/>
              </a:spcAft>
              <a:buSzPts val="2400"/>
              <a:buFont typeface="Droid Serif"/>
              <a:buNone/>
              <a:defRPr sz="2400">
                <a:latin typeface="Droid Serif"/>
                <a:ea typeface="Droid Serif"/>
                <a:cs typeface="Droid Serif"/>
                <a:sym typeface="Droid Serif"/>
              </a:defRPr>
            </a:lvl5pPr>
            <a:lvl6pPr lvl="5">
              <a:spcBef>
                <a:spcPts val="0"/>
              </a:spcBef>
              <a:spcAft>
                <a:spcPts val="0"/>
              </a:spcAft>
              <a:buSzPts val="2400"/>
              <a:buFont typeface="Droid Serif"/>
              <a:buNone/>
              <a:defRPr sz="2400">
                <a:latin typeface="Droid Serif"/>
                <a:ea typeface="Droid Serif"/>
                <a:cs typeface="Droid Serif"/>
                <a:sym typeface="Droid Serif"/>
              </a:defRPr>
            </a:lvl6pPr>
            <a:lvl7pPr lvl="6">
              <a:spcBef>
                <a:spcPts val="0"/>
              </a:spcBef>
              <a:spcAft>
                <a:spcPts val="0"/>
              </a:spcAft>
              <a:buSzPts val="2400"/>
              <a:buFont typeface="Droid Serif"/>
              <a:buNone/>
              <a:defRPr sz="2400">
                <a:latin typeface="Droid Serif"/>
                <a:ea typeface="Droid Serif"/>
                <a:cs typeface="Droid Serif"/>
                <a:sym typeface="Droid Serif"/>
              </a:defRPr>
            </a:lvl7pPr>
            <a:lvl8pPr lvl="7">
              <a:spcBef>
                <a:spcPts val="0"/>
              </a:spcBef>
              <a:spcAft>
                <a:spcPts val="0"/>
              </a:spcAft>
              <a:buSzPts val="2400"/>
              <a:buFont typeface="Droid Serif"/>
              <a:buNone/>
              <a:defRPr sz="2400">
                <a:latin typeface="Droid Serif"/>
                <a:ea typeface="Droid Serif"/>
                <a:cs typeface="Droid Serif"/>
                <a:sym typeface="Droid Serif"/>
              </a:defRPr>
            </a:lvl8pPr>
            <a:lvl9pPr lvl="8">
              <a:spcBef>
                <a:spcPts val="0"/>
              </a:spcBef>
              <a:spcAft>
                <a:spcPts val="0"/>
              </a:spcAft>
              <a:buSzPts val="2400"/>
              <a:buFont typeface="Droid Serif"/>
              <a:buNone/>
              <a:defRPr sz="2400">
                <a:latin typeface="Droid Serif"/>
                <a:ea typeface="Droid Serif"/>
                <a:cs typeface="Droid Serif"/>
                <a:sym typeface="Droid Serif"/>
              </a:defRPr>
            </a:lvl9pPr>
          </a:lstStyle>
          <a:p>
            <a:endParaRPr/>
          </a:p>
        </p:txBody>
      </p:sp>
      <p:sp>
        <p:nvSpPr>
          <p:cNvPr id="55" name="Google Shape;55;p8"/>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56" name="Google Shape;56;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57" name="Google Shape;57;p8"/>
          <p:cNvCxnSpPr/>
          <p:nvPr/>
        </p:nvCxnSpPr>
        <p:spPr>
          <a:xfrm>
            <a:off x="-17650" y="35300"/>
            <a:ext cx="3293100" cy="0"/>
          </a:xfrm>
          <a:prstGeom prst="straightConnector1">
            <a:avLst/>
          </a:prstGeom>
          <a:noFill/>
          <a:ln w="76200" cap="flat" cmpd="sng">
            <a:solidFill>
              <a:srgbClr val="3DCECF"/>
            </a:solidFill>
            <a:prstDash val="solid"/>
            <a:round/>
            <a:headEnd type="none" w="med" len="med"/>
            <a:tailEnd type="none" w="med" len="med"/>
          </a:ln>
        </p:spPr>
      </p:cxnSp>
      <p:pic>
        <p:nvPicPr>
          <p:cNvPr id="58" name="Google Shape;58;p8"/>
          <p:cNvPicPr preferRelativeResize="0"/>
          <p:nvPr/>
        </p:nvPicPr>
        <p:blipFill>
          <a:blip r:embed="rId2">
            <a:alphaModFix/>
          </a:blip>
          <a:stretch>
            <a:fillRect/>
          </a:stretch>
        </p:blipFill>
        <p:spPr>
          <a:xfrm>
            <a:off x="8074746" y="4807309"/>
            <a:ext cx="774275" cy="170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with shadow) &amp; Commentary">
  <p:cSld name="TITLE_ONLY_1_1_1">
    <p:spTree>
      <p:nvGrpSpPr>
        <p:cNvPr id="1" name="Shape 59"/>
        <p:cNvGrpSpPr/>
        <p:nvPr/>
      </p:nvGrpSpPr>
      <p:grpSpPr>
        <a:xfrm>
          <a:off x="0" y="0"/>
          <a:ext cx="0" cy="0"/>
          <a:chOff x="0" y="0"/>
          <a:chExt cx="0" cy="0"/>
        </a:xfrm>
      </p:grpSpPr>
      <p:sp>
        <p:nvSpPr>
          <p:cNvPr id="60" name="Google Shape;60;p9"/>
          <p:cNvSpPr/>
          <p:nvPr/>
        </p:nvSpPr>
        <p:spPr>
          <a:xfrm rot="10800000" flipH="1">
            <a:off x="0" y="656400"/>
            <a:ext cx="9144000" cy="4487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Google Shape;61;p9"/>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Google Shape;62;p9"/>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3" name="Google Shape;63;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cxnSp>
        <p:nvCxnSpPr>
          <p:cNvPr id="64" name="Google Shape;64;p9"/>
          <p:cNvCxnSpPr/>
          <p:nvPr/>
        </p:nvCxnSpPr>
        <p:spPr>
          <a:xfrm>
            <a:off x="-8826" y="35303"/>
            <a:ext cx="9170400" cy="0"/>
          </a:xfrm>
          <a:prstGeom prst="straightConnector1">
            <a:avLst/>
          </a:prstGeom>
          <a:noFill/>
          <a:ln w="76200" cap="flat" cmpd="sng">
            <a:solidFill>
              <a:srgbClr val="3DCECF"/>
            </a:solidFill>
            <a:prstDash val="solid"/>
            <a:round/>
            <a:headEnd type="none" w="med" len="med"/>
            <a:tailEnd type="none" w="med" len="med"/>
          </a:ln>
        </p:spPr>
      </p:cxnSp>
      <p:sp>
        <p:nvSpPr>
          <p:cNvPr id="65" name="Google Shape;65;p9"/>
          <p:cNvSpPr/>
          <p:nvPr/>
        </p:nvSpPr>
        <p:spPr>
          <a:xfrm>
            <a:off x="250650" y="970975"/>
            <a:ext cx="6204600" cy="3929700"/>
          </a:xfrm>
          <a:prstGeom prst="rect">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9"/>
          <p:cNvSpPr txBox="1">
            <a:spLocks noGrp="1"/>
          </p:cNvSpPr>
          <p:nvPr>
            <p:ph type="body" idx="1"/>
          </p:nvPr>
        </p:nvSpPr>
        <p:spPr>
          <a:xfrm>
            <a:off x="6387900" y="970975"/>
            <a:ext cx="2684400" cy="3929700"/>
          </a:xfrm>
          <a:prstGeom prst="rect">
            <a:avLst/>
          </a:prstGeom>
        </p:spPr>
        <p:txBody>
          <a:bodyPr spcFirstLastPara="1" wrap="square" lIns="91425" tIns="91425" rIns="91425" bIns="91425" anchor="t" anchorCtr="0"/>
          <a:lstStyle>
            <a:lvl1pPr marL="457200" lvl="0" indent="-304800" rtl="0">
              <a:lnSpc>
                <a:spcPct val="100000"/>
              </a:lnSpc>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 B">
  <p:cSld name="SECTION_HEADER_1">
    <p:bg>
      <p:bgPr>
        <a:solidFill>
          <a:srgbClr val="3DCECF"/>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9" name="Google Shape;69;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4157B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1pPr>
            <a:lvl2pPr lvl="1">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2pPr>
            <a:lvl3pPr lvl="2">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3pPr>
            <a:lvl4pPr lvl="3">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4pPr>
            <a:lvl5pPr lvl="4">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5pPr>
            <a:lvl6pPr lvl="5">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6pPr>
            <a:lvl7pPr lvl="6">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7pPr>
            <a:lvl8pPr lvl="7">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8pPr>
            <a:lvl9pPr lvl="8">
              <a:spcBef>
                <a:spcPts val="0"/>
              </a:spcBef>
              <a:spcAft>
                <a:spcPts val="0"/>
              </a:spcAft>
              <a:buClr>
                <a:srgbClr val="FFFFFF"/>
              </a:buClr>
              <a:buSzPts val="3200"/>
              <a:buFont typeface="Droid Sans"/>
              <a:buNone/>
              <a:defRPr sz="3200">
                <a:solidFill>
                  <a:srgbClr val="FFFFFF"/>
                </a:solidFill>
                <a:latin typeface="Droid Sans"/>
                <a:ea typeface="Droid Sans"/>
                <a:cs typeface="Droid Sans"/>
                <a:sym typeface="Droid Sans"/>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Droid Sans"/>
              <a:buChar char="●"/>
              <a:defRPr sz="1800">
                <a:solidFill>
                  <a:schemeClr val="lt2"/>
                </a:solidFill>
                <a:latin typeface="Droid Sans"/>
                <a:ea typeface="Droid Sans"/>
                <a:cs typeface="Droid Sans"/>
                <a:sym typeface="Droid Sans"/>
              </a:defRPr>
            </a:lvl1pPr>
            <a:lvl2pPr marL="914400" lvl="1"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2pPr>
            <a:lvl3pPr marL="1371600" lvl="2"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3pPr>
            <a:lvl4pPr marL="1828800" lvl="3"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4pPr>
            <a:lvl5pPr marL="2286000" lvl="4"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5pPr>
            <a:lvl6pPr marL="2743200" lvl="5"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6pPr>
            <a:lvl7pPr marL="3200400" lvl="6"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7pPr>
            <a:lvl8pPr marL="3657600" lvl="7" indent="-317500">
              <a:lnSpc>
                <a:spcPct val="115000"/>
              </a:lnSpc>
              <a:spcBef>
                <a:spcPts val="1600"/>
              </a:spcBef>
              <a:spcAft>
                <a:spcPts val="0"/>
              </a:spcAft>
              <a:buClr>
                <a:schemeClr val="lt2"/>
              </a:buClr>
              <a:buSzPts val="1400"/>
              <a:buFont typeface="Droid Sans"/>
              <a:buChar char="○"/>
              <a:defRPr>
                <a:solidFill>
                  <a:schemeClr val="lt2"/>
                </a:solidFill>
                <a:latin typeface="Droid Sans"/>
                <a:ea typeface="Droid Sans"/>
                <a:cs typeface="Droid Sans"/>
                <a:sym typeface="Droid Sans"/>
              </a:defRPr>
            </a:lvl8pPr>
            <a:lvl9pPr marL="4114800" lvl="8" indent="-317500">
              <a:lnSpc>
                <a:spcPct val="115000"/>
              </a:lnSpc>
              <a:spcBef>
                <a:spcPts val="1600"/>
              </a:spcBef>
              <a:spcAft>
                <a:spcPts val="1600"/>
              </a:spcAft>
              <a:buClr>
                <a:schemeClr val="lt2"/>
              </a:buClr>
              <a:buSzPts val="1400"/>
              <a:buFont typeface="Droid Sans"/>
              <a:buChar char="■"/>
              <a:defRPr>
                <a:solidFill>
                  <a:schemeClr val="lt2"/>
                </a:solidFill>
                <a:latin typeface="Droid Sans"/>
                <a:ea typeface="Droid Sans"/>
                <a:cs typeface="Droid Sans"/>
                <a:sym typeface="Droid Sans"/>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1bFcov4KAvw"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quizlet.com/features/diagrams"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quizlet.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hyperlink" Target="http://bit.ly/QuizletTeacherUpgrad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hyperlink" Target="http://bit.ly/GroupUpgrade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Jo6ITr9yt4Y"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9qDYlnrEeRY"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quizlet.com/features/live" TargetMode="Externa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q64qTBfK0i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p:nvPr/>
        </p:nvSpPr>
        <p:spPr>
          <a:xfrm>
            <a:off x="290150" y="196125"/>
            <a:ext cx="6311100" cy="490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FFFFF"/>
                </a:solidFill>
                <a:latin typeface="Calibri"/>
                <a:ea typeface="Calibri"/>
                <a:cs typeface="Calibri"/>
                <a:sym typeface="Calibri"/>
              </a:rPr>
              <a:t>Getting Started with Quizlet  </a:t>
            </a:r>
            <a:r>
              <a:rPr lang="en">
                <a:solidFill>
                  <a:srgbClr val="FFFFFF"/>
                </a:solidFill>
                <a:latin typeface="Calibri"/>
                <a:ea typeface="Calibri"/>
                <a:cs typeface="Calibri"/>
                <a:sym typeface="Calibri"/>
              </a:rPr>
              <a:t> A Presentation for Teachers</a:t>
            </a:r>
            <a:endParaRPr>
              <a:solidFill>
                <a:srgbClr val="FFFFFF"/>
              </a:solidFill>
              <a:latin typeface="Calibri"/>
              <a:ea typeface="Calibri"/>
              <a:cs typeface="Calibri"/>
              <a:sym typeface="Calibri"/>
            </a:endParaRPr>
          </a:p>
        </p:txBody>
      </p:sp>
      <p:grpSp>
        <p:nvGrpSpPr>
          <p:cNvPr id="102" name="Google Shape;102;p17"/>
          <p:cNvGrpSpPr/>
          <p:nvPr/>
        </p:nvGrpSpPr>
        <p:grpSpPr>
          <a:xfrm>
            <a:off x="0" y="887299"/>
            <a:ext cx="9144001" cy="4256202"/>
            <a:chOff x="0" y="887299"/>
            <a:chExt cx="9144001" cy="4256202"/>
          </a:xfrm>
        </p:grpSpPr>
        <p:pic>
          <p:nvPicPr>
            <p:cNvPr id="103" name="Google Shape;103;p17"/>
            <p:cNvPicPr preferRelativeResize="0"/>
            <p:nvPr/>
          </p:nvPicPr>
          <p:blipFill rotWithShape="1">
            <a:blip r:embed="rId3">
              <a:alphaModFix/>
            </a:blip>
            <a:srcRect l="4073" t="5553" r="2294"/>
            <a:stretch/>
          </p:blipFill>
          <p:spPr>
            <a:xfrm>
              <a:off x="0" y="936000"/>
              <a:ext cx="9144001" cy="4207500"/>
            </a:xfrm>
            <a:prstGeom prst="rect">
              <a:avLst/>
            </a:prstGeom>
            <a:noFill/>
            <a:ln>
              <a:noFill/>
            </a:ln>
          </p:spPr>
        </p:pic>
        <p:pic>
          <p:nvPicPr>
            <p:cNvPr id="104" name="Google Shape;104;p17"/>
            <p:cNvPicPr preferRelativeResize="0"/>
            <p:nvPr/>
          </p:nvPicPr>
          <p:blipFill rotWithShape="1">
            <a:blip r:embed="rId4">
              <a:alphaModFix amt="50000"/>
            </a:blip>
            <a:srcRect l="3707"/>
            <a:stretch/>
          </p:blipFill>
          <p:spPr>
            <a:xfrm>
              <a:off x="0" y="3019625"/>
              <a:ext cx="925550" cy="576750"/>
            </a:xfrm>
            <a:prstGeom prst="rect">
              <a:avLst/>
            </a:prstGeom>
            <a:noFill/>
            <a:ln>
              <a:noFill/>
            </a:ln>
          </p:spPr>
        </p:pic>
        <p:pic>
          <p:nvPicPr>
            <p:cNvPr id="105" name="Google Shape;105;p17"/>
            <p:cNvPicPr preferRelativeResize="0"/>
            <p:nvPr/>
          </p:nvPicPr>
          <p:blipFill rotWithShape="1">
            <a:blip r:embed="rId5">
              <a:alphaModFix amt="50000"/>
            </a:blip>
            <a:srcRect b="12480"/>
            <a:stretch/>
          </p:blipFill>
          <p:spPr>
            <a:xfrm>
              <a:off x="2224575" y="4518275"/>
              <a:ext cx="740200" cy="625225"/>
            </a:xfrm>
            <a:prstGeom prst="rect">
              <a:avLst/>
            </a:prstGeom>
            <a:noFill/>
            <a:ln>
              <a:noFill/>
            </a:ln>
          </p:spPr>
        </p:pic>
        <p:pic>
          <p:nvPicPr>
            <p:cNvPr id="106" name="Google Shape;106;p17"/>
            <p:cNvPicPr preferRelativeResize="0"/>
            <p:nvPr/>
          </p:nvPicPr>
          <p:blipFill>
            <a:blip r:embed="rId6">
              <a:alphaModFix amt="50000"/>
            </a:blip>
            <a:stretch>
              <a:fillRect/>
            </a:stretch>
          </p:blipFill>
          <p:spPr>
            <a:xfrm>
              <a:off x="7888853" y="887299"/>
              <a:ext cx="860497" cy="714375"/>
            </a:xfrm>
            <a:prstGeom prst="rect">
              <a:avLst/>
            </a:prstGeom>
            <a:noFill/>
            <a:ln>
              <a:noFill/>
            </a:ln>
          </p:spPr>
        </p:pic>
        <p:pic>
          <p:nvPicPr>
            <p:cNvPr id="107" name="Google Shape;107;p17"/>
            <p:cNvPicPr preferRelativeResize="0"/>
            <p:nvPr/>
          </p:nvPicPr>
          <p:blipFill rotWithShape="1">
            <a:blip r:embed="rId7">
              <a:alphaModFix amt="50000"/>
            </a:blip>
            <a:srcRect b="24958"/>
            <a:stretch/>
          </p:blipFill>
          <p:spPr>
            <a:xfrm>
              <a:off x="7530300" y="4653300"/>
              <a:ext cx="958065" cy="490200"/>
            </a:xfrm>
            <a:prstGeom prst="rect">
              <a:avLst/>
            </a:prstGeom>
            <a:noFill/>
            <a:ln>
              <a:noFill/>
            </a:ln>
          </p:spPr>
        </p:pic>
      </p:grpSp>
      <p:pic>
        <p:nvPicPr>
          <p:cNvPr id="108" name="Google Shape;108;p17"/>
          <p:cNvPicPr preferRelativeResize="0"/>
          <p:nvPr/>
        </p:nvPicPr>
        <p:blipFill>
          <a:blip r:embed="rId8">
            <a:alphaModFix/>
          </a:blip>
          <a:stretch>
            <a:fillRect/>
          </a:stretch>
        </p:blipFill>
        <p:spPr>
          <a:xfrm>
            <a:off x="7380223" y="281498"/>
            <a:ext cx="1453025" cy="319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Create your own custom material</a:t>
            </a:r>
            <a:endParaRPr sz="2400">
              <a:latin typeface="Calibri"/>
              <a:ea typeface="Calibri"/>
              <a:cs typeface="Calibri"/>
              <a:sym typeface="Calibri"/>
            </a:endParaRPr>
          </a:p>
        </p:txBody>
      </p:sp>
      <p:sp>
        <p:nvSpPr>
          <p:cNvPr id="202" name="Google Shape;202;p26"/>
          <p:cNvSpPr txBox="1"/>
          <p:nvPr/>
        </p:nvSpPr>
        <p:spPr>
          <a:xfrm>
            <a:off x="471550" y="941683"/>
            <a:ext cx="8142300" cy="156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a:solidFill>
                  <a:srgbClr val="434343"/>
                </a:solidFill>
              </a:rPr>
              <a:t>Teachers (and students) can also </a:t>
            </a:r>
            <a:r>
              <a:rPr lang="en" sz="1600" b="1">
                <a:solidFill>
                  <a:srgbClr val="4157B2"/>
                </a:solidFill>
              </a:rPr>
              <a:t>create their own material</a:t>
            </a:r>
            <a:r>
              <a:rPr lang="en" sz="1600">
                <a:solidFill>
                  <a:srgbClr val="434343"/>
                </a:solidFill>
              </a:rPr>
              <a:t> to use.</a:t>
            </a:r>
            <a:endParaRPr sz="1600">
              <a:solidFill>
                <a:srgbClr val="434343"/>
              </a:solidFill>
            </a:endParaRPr>
          </a:p>
          <a:p>
            <a:pPr marL="0" lvl="0" indent="0" rtl="0">
              <a:lnSpc>
                <a:spcPct val="115000"/>
              </a:lnSpc>
              <a:spcBef>
                <a:spcPts val="1600"/>
              </a:spcBef>
              <a:spcAft>
                <a:spcPts val="1600"/>
              </a:spcAft>
              <a:buNone/>
            </a:pPr>
            <a:r>
              <a:rPr lang="en" sz="1600" b="1">
                <a:solidFill>
                  <a:srgbClr val="4157B2"/>
                </a:solidFill>
              </a:rPr>
              <a:t>Creating engaging content is easy;</a:t>
            </a:r>
            <a:r>
              <a:rPr lang="en" sz="1600">
                <a:solidFill>
                  <a:srgbClr val="434343"/>
                </a:solidFill>
              </a:rPr>
              <a:t> Quizlet sets can be used year after year and edited at anytime. There is no limit on the number of sets you can create.</a:t>
            </a:r>
            <a:endParaRPr sz="1600">
              <a:solidFill>
                <a:srgbClr val="434343"/>
              </a:solidFill>
            </a:endParaRPr>
          </a:p>
        </p:txBody>
      </p:sp>
      <p:sp>
        <p:nvSpPr>
          <p:cNvPr id="203" name="Google Shape;203;p26"/>
          <p:cNvSpPr txBox="1"/>
          <p:nvPr/>
        </p:nvSpPr>
        <p:spPr>
          <a:xfrm>
            <a:off x="275725" y="4384788"/>
            <a:ext cx="1529700" cy="30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Select a language for each side</a:t>
            </a:r>
            <a:endParaRPr sz="1200" i="1">
              <a:solidFill>
                <a:srgbClr val="4157B2"/>
              </a:solidFill>
            </a:endParaRPr>
          </a:p>
        </p:txBody>
      </p:sp>
      <p:sp>
        <p:nvSpPr>
          <p:cNvPr id="204" name="Google Shape;204;p26"/>
          <p:cNvSpPr txBox="1"/>
          <p:nvPr/>
        </p:nvSpPr>
        <p:spPr>
          <a:xfrm>
            <a:off x="7263143" y="3534774"/>
            <a:ext cx="1408200" cy="30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Auto-define terms, add images or audio</a:t>
            </a:r>
            <a:endParaRPr sz="1200" i="1">
              <a:solidFill>
                <a:srgbClr val="4157B2"/>
              </a:solidFill>
            </a:endParaRPr>
          </a:p>
        </p:txBody>
      </p:sp>
      <p:pic>
        <p:nvPicPr>
          <p:cNvPr id="205" name="Google Shape;205;p26"/>
          <p:cNvPicPr preferRelativeResize="0"/>
          <p:nvPr/>
        </p:nvPicPr>
        <p:blipFill>
          <a:blip r:embed="rId3">
            <a:alphaModFix/>
          </a:blip>
          <a:stretch>
            <a:fillRect/>
          </a:stretch>
        </p:blipFill>
        <p:spPr>
          <a:xfrm>
            <a:off x="471548" y="2533450"/>
            <a:ext cx="986202" cy="445100"/>
          </a:xfrm>
          <a:prstGeom prst="rect">
            <a:avLst/>
          </a:prstGeom>
          <a:noFill/>
          <a:ln>
            <a:noFill/>
          </a:ln>
        </p:spPr>
      </p:pic>
      <p:sp>
        <p:nvSpPr>
          <p:cNvPr id="206" name="Google Shape;206;p26"/>
          <p:cNvSpPr txBox="1"/>
          <p:nvPr/>
        </p:nvSpPr>
        <p:spPr>
          <a:xfrm>
            <a:off x="333000" y="3228588"/>
            <a:ext cx="1815600" cy="30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Import material</a:t>
            </a:r>
            <a:endParaRPr sz="1200" i="1">
              <a:solidFill>
                <a:srgbClr val="4157B2"/>
              </a:solidFill>
            </a:endParaRPr>
          </a:p>
        </p:txBody>
      </p:sp>
      <p:sp>
        <p:nvSpPr>
          <p:cNvPr id="207" name="Google Shape;207;p26"/>
          <p:cNvSpPr txBox="1"/>
          <p:nvPr/>
        </p:nvSpPr>
        <p:spPr>
          <a:xfrm>
            <a:off x="7253035" y="2652175"/>
            <a:ext cx="1815600" cy="30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Choose privacy permissions</a:t>
            </a:r>
            <a:endParaRPr sz="1200" i="1">
              <a:solidFill>
                <a:srgbClr val="4157B2"/>
              </a:solidFill>
            </a:endParaRPr>
          </a:p>
        </p:txBody>
      </p:sp>
      <p:pic>
        <p:nvPicPr>
          <p:cNvPr id="208" name="Google Shape;208;p26"/>
          <p:cNvPicPr preferRelativeResize="0"/>
          <p:nvPr/>
        </p:nvPicPr>
        <p:blipFill>
          <a:blip r:embed="rId4">
            <a:alphaModFix/>
          </a:blip>
          <a:stretch>
            <a:fillRect/>
          </a:stretch>
        </p:blipFill>
        <p:spPr>
          <a:xfrm>
            <a:off x="1805425" y="2533455"/>
            <a:ext cx="5302274" cy="2610046"/>
          </a:xfrm>
          <a:prstGeom prst="rect">
            <a:avLst/>
          </a:prstGeom>
          <a:noFill/>
          <a:ln>
            <a:noFill/>
          </a:ln>
        </p:spPr>
      </p:pic>
      <p:sp>
        <p:nvSpPr>
          <p:cNvPr id="209" name="Google Shape;209;p26"/>
          <p:cNvSpPr txBox="1"/>
          <p:nvPr/>
        </p:nvSpPr>
        <p:spPr>
          <a:xfrm>
            <a:off x="333000" y="3806695"/>
            <a:ext cx="1815600" cy="30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Label a diagram</a:t>
            </a:r>
            <a:endParaRPr sz="1200" i="1">
              <a:solidFill>
                <a:srgbClr val="4157B2"/>
              </a:solidFill>
            </a:endParaRPr>
          </a:p>
        </p:txBody>
      </p:sp>
      <p:cxnSp>
        <p:nvCxnSpPr>
          <p:cNvPr id="210" name="Google Shape;210;p26"/>
          <p:cNvCxnSpPr/>
          <p:nvPr/>
        </p:nvCxnSpPr>
        <p:spPr>
          <a:xfrm flipH="1">
            <a:off x="6360400" y="2950600"/>
            <a:ext cx="874800" cy="247200"/>
          </a:xfrm>
          <a:prstGeom prst="straightConnector1">
            <a:avLst/>
          </a:prstGeom>
          <a:noFill/>
          <a:ln w="28575" cap="flat" cmpd="sng">
            <a:solidFill>
              <a:srgbClr val="4157B2"/>
            </a:solidFill>
            <a:prstDash val="solid"/>
            <a:round/>
            <a:headEnd type="none" w="med" len="med"/>
            <a:tailEnd type="triangle" w="med" len="med"/>
          </a:ln>
        </p:spPr>
      </p:cxnSp>
      <p:cxnSp>
        <p:nvCxnSpPr>
          <p:cNvPr id="211" name="Google Shape;211;p26"/>
          <p:cNvCxnSpPr/>
          <p:nvPr/>
        </p:nvCxnSpPr>
        <p:spPr>
          <a:xfrm flipH="1">
            <a:off x="6607725" y="3929850"/>
            <a:ext cx="675000" cy="380400"/>
          </a:xfrm>
          <a:prstGeom prst="straightConnector1">
            <a:avLst/>
          </a:prstGeom>
          <a:noFill/>
          <a:ln w="28575" cap="flat" cmpd="sng">
            <a:solidFill>
              <a:srgbClr val="4157B2"/>
            </a:solidFill>
            <a:prstDash val="solid"/>
            <a:round/>
            <a:headEnd type="none" w="med" len="med"/>
            <a:tailEnd type="triangle" w="med" len="med"/>
          </a:ln>
        </p:spPr>
      </p:cxnSp>
      <p:cxnSp>
        <p:nvCxnSpPr>
          <p:cNvPr id="212" name="Google Shape;212;p26"/>
          <p:cNvCxnSpPr/>
          <p:nvPr/>
        </p:nvCxnSpPr>
        <p:spPr>
          <a:xfrm rot="10800000" flipH="1">
            <a:off x="1511750" y="3378475"/>
            <a:ext cx="475500" cy="57000"/>
          </a:xfrm>
          <a:prstGeom prst="straightConnector1">
            <a:avLst/>
          </a:prstGeom>
          <a:noFill/>
          <a:ln w="28575" cap="flat" cmpd="sng">
            <a:solidFill>
              <a:srgbClr val="4157B2"/>
            </a:solidFill>
            <a:prstDash val="solid"/>
            <a:round/>
            <a:headEnd type="none" w="med" len="med"/>
            <a:tailEnd type="triangle" w="med" len="med"/>
          </a:ln>
        </p:spPr>
      </p:cxnSp>
      <p:cxnSp>
        <p:nvCxnSpPr>
          <p:cNvPr id="213" name="Google Shape;213;p26"/>
          <p:cNvCxnSpPr/>
          <p:nvPr/>
        </p:nvCxnSpPr>
        <p:spPr>
          <a:xfrm rot="10800000" flipH="1">
            <a:off x="1644850" y="3912025"/>
            <a:ext cx="495000" cy="93900"/>
          </a:xfrm>
          <a:prstGeom prst="straightConnector1">
            <a:avLst/>
          </a:prstGeom>
          <a:noFill/>
          <a:ln w="28575" cap="flat" cmpd="sng">
            <a:solidFill>
              <a:srgbClr val="4157B2"/>
            </a:solidFill>
            <a:prstDash val="solid"/>
            <a:round/>
            <a:headEnd type="none" w="med" len="med"/>
            <a:tailEnd type="triangle" w="med" len="med"/>
          </a:ln>
        </p:spPr>
      </p:cxnSp>
      <p:cxnSp>
        <p:nvCxnSpPr>
          <p:cNvPr id="214" name="Google Shape;214;p26"/>
          <p:cNvCxnSpPr/>
          <p:nvPr/>
        </p:nvCxnSpPr>
        <p:spPr>
          <a:xfrm rot="10800000" flipH="1">
            <a:off x="1588100" y="4585797"/>
            <a:ext cx="1578000" cy="200100"/>
          </a:xfrm>
          <a:prstGeom prst="straightConnector1">
            <a:avLst/>
          </a:prstGeom>
          <a:noFill/>
          <a:ln w="28575" cap="flat" cmpd="sng">
            <a:solidFill>
              <a:srgbClr val="4157B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Quizlet Diagrams</a:t>
            </a:r>
            <a:endParaRPr sz="2400">
              <a:latin typeface="Calibri"/>
              <a:ea typeface="Calibri"/>
              <a:cs typeface="Calibri"/>
              <a:sym typeface="Calibri"/>
            </a:endParaRPr>
          </a:p>
        </p:txBody>
      </p:sp>
      <p:sp>
        <p:nvSpPr>
          <p:cNvPr id="220" name="Google Shape;220;p27"/>
          <p:cNvSpPr txBox="1"/>
          <p:nvPr/>
        </p:nvSpPr>
        <p:spPr>
          <a:xfrm>
            <a:off x="471550" y="941679"/>
            <a:ext cx="8142300" cy="786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b="1">
                <a:solidFill>
                  <a:srgbClr val="4157B2"/>
                </a:solidFill>
              </a:rPr>
              <a:t>Creating a diagram set</a:t>
            </a:r>
            <a:r>
              <a:rPr lang="en" sz="1600">
                <a:solidFill>
                  <a:srgbClr val="434343"/>
                </a:solidFill>
              </a:rPr>
              <a:t> enables students to practice their visual material in engaging and effective ways. Think maps, charts, anatomical illustrations and more.</a:t>
            </a:r>
            <a:endParaRPr sz="1600">
              <a:solidFill>
                <a:srgbClr val="434343"/>
              </a:solidFill>
            </a:endParaRPr>
          </a:p>
          <a:p>
            <a:pPr marL="0" lvl="0" indent="0" rtl="0">
              <a:lnSpc>
                <a:spcPct val="115000"/>
              </a:lnSpc>
              <a:spcBef>
                <a:spcPts val="1600"/>
              </a:spcBef>
              <a:spcAft>
                <a:spcPts val="1600"/>
              </a:spcAft>
              <a:buNone/>
            </a:pPr>
            <a:endParaRPr sz="1600">
              <a:solidFill>
                <a:srgbClr val="434343"/>
              </a:solidFill>
            </a:endParaRPr>
          </a:p>
        </p:txBody>
      </p:sp>
      <p:pic>
        <p:nvPicPr>
          <p:cNvPr id="221" name="Google Shape;221;p27" descr="With Quizlet diagrams, you can upload an image and add points to create a diagram. Then study your diagram in engaging, interactive ways. To use diagrams, sign up for an account at https://quizlet.com — and see what you're learning in a whole new way!&#10;&#10;Learn more here: https://quizlet.com/features/diagrams" title="Introducing Quizlet Diagrams">
            <a:hlinkClick r:id="rId3"/>
          </p:cNvPr>
          <p:cNvPicPr preferRelativeResize="0"/>
          <p:nvPr/>
        </p:nvPicPr>
        <p:blipFill>
          <a:blip r:embed="rId4">
            <a:alphaModFix/>
          </a:blip>
          <a:stretch>
            <a:fillRect/>
          </a:stretch>
        </p:blipFill>
        <p:spPr>
          <a:xfrm>
            <a:off x="1062863" y="1819529"/>
            <a:ext cx="4148028" cy="3111021"/>
          </a:xfrm>
          <a:prstGeom prst="rect">
            <a:avLst/>
          </a:prstGeom>
          <a:noFill/>
          <a:ln>
            <a:noFill/>
          </a:ln>
        </p:spPr>
      </p:pic>
      <p:sp>
        <p:nvSpPr>
          <p:cNvPr id="222" name="Google Shape;222;p27"/>
          <p:cNvSpPr txBox="1"/>
          <p:nvPr/>
        </p:nvSpPr>
        <p:spPr>
          <a:xfrm>
            <a:off x="5557450" y="2737800"/>
            <a:ext cx="3132300" cy="49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t>Learn more about Diagrams:</a:t>
            </a:r>
            <a:endParaRPr sz="1600"/>
          </a:p>
          <a:p>
            <a:pPr marL="0" lvl="0" indent="0" rtl="0">
              <a:spcBef>
                <a:spcPts val="0"/>
              </a:spcBef>
              <a:spcAft>
                <a:spcPts val="0"/>
              </a:spcAft>
              <a:buNone/>
            </a:pPr>
            <a:r>
              <a:rPr lang="en" sz="1600" u="sng">
                <a:solidFill>
                  <a:schemeClr val="hlink"/>
                </a:solidFill>
                <a:hlinkClick r:id="rId5"/>
              </a:rPr>
              <a:t>quizlet.com/features/diagrams</a:t>
            </a:r>
            <a:endParaRPr sz="1600"/>
          </a:p>
          <a:p>
            <a:pPr marL="0" lvl="0" indent="0"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Set up classes and track student progress</a:t>
            </a:r>
            <a:endParaRPr sz="2400">
              <a:latin typeface="Calibri"/>
              <a:ea typeface="Calibri"/>
              <a:cs typeface="Calibri"/>
              <a:sym typeface="Calibri"/>
            </a:endParaRPr>
          </a:p>
        </p:txBody>
      </p:sp>
      <p:sp>
        <p:nvSpPr>
          <p:cNvPr id="228" name="Google Shape;228;p28"/>
          <p:cNvSpPr txBox="1"/>
          <p:nvPr/>
        </p:nvSpPr>
        <p:spPr>
          <a:xfrm>
            <a:off x="333000" y="1073550"/>
            <a:ext cx="8478000" cy="156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600">
                <a:solidFill>
                  <a:srgbClr val="434343"/>
                </a:solidFill>
              </a:rPr>
              <a:t>Teachers can set up classes on Quizlet to </a:t>
            </a:r>
            <a:r>
              <a:rPr lang="en" sz="1600" b="1">
                <a:solidFill>
                  <a:srgbClr val="4157B2"/>
                </a:solidFill>
              </a:rPr>
              <a:t>easily share material</a:t>
            </a:r>
            <a:r>
              <a:rPr lang="en" sz="1600">
                <a:solidFill>
                  <a:srgbClr val="434343"/>
                </a:solidFill>
              </a:rPr>
              <a:t> with their students and </a:t>
            </a:r>
            <a:r>
              <a:rPr lang="en" sz="1600" b="1">
                <a:solidFill>
                  <a:srgbClr val="4157B2"/>
                </a:solidFill>
              </a:rPr>
              <a:t>track their activity and progress</a:t>
            </a:r>
            <a:r>
              <a:rPr lang="en" sz="1600">
                <a:solidFill>
                  <a:srgbClr val="434343"/>
                </a:solidFill>
              </a:rPr>
              <a:t>.</a:t>
            </a:r>
            <a:endParaRPr sz="1600">
              <a:solidFill>
                <a:srgbClr val="434343"/>
              </a:solidFill>
            </a:endParaRPr>
          </a:p>
        </p:txBody>
      </p:sp>
      <p:grpSp>
        <p:nvGrpSpPr>
          <p:cNvPr id="229" name="Google Shape;229;p28"/>
          <p:cNvGrpSpPr/>
          <p:nvPr/>
        </p:nvGrpSpPr>
        <p:grpSpPr>
          <a:xfrm>
            <a:off x="823402" y="2441500"/>
            <a:ext cx="6926273" cy="2702000"/>
            <a:chOff x="823402" y="2441500"/>
            <a:chExt cx="6926273" cy="2702000"/>
          </a:xfrm>
        </p:grpSpPr>
        <p:pic>
          <p:nvPicPr>
            <p:cNvPr id="230" name="Google Shape;230;p28"/>
            <p:cNvPicPr preferRelativeResize="0"/>
            <p:nvPr/>
          </p:nvPicPr>
          <p:blipFill>
            <a:blip r:embed="rId3">
              <a:alphaModFix/>
            </a:blip>
            <a:stretch>
              <a:fillRect/>
            </a:stretch>
          </p:blipFill>
          <p:spPr>
            <a:xfrm>
              <a:off x="823402" y="2441500"/>
              <a:ext cx="6906900" cy="2702000"/>
            </a:xfrm>
            <a:prstGeom prst="rect">
              <a:avLst/>
            </a:prstGeom>
            <a:noFill/>
            <a:ln>
              <a:noFill/>
            </a:ln>
          </p:spPr>
        </p:pic>
        <p:sp>
          <p:nvSpPr>
            <p:cNvPr id="231" name="Google Shape;231;p28"/>
            <p:cNvSpPr txBox="1"/>
            <p:nvPr/>
          </p:nvSpPr>
          <p:spPr>
            <a:xfrm>
              <a:off x="4901775" y="3474925"/>
              <a:ext cx="2847900" cy="30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View class study activity and progress</a:t>
              </a:r>
              <a:endParaRPr sz="1200" i="1">
                <a:solidFill>
                  <a:srgbClr val="4157B2"/>
                </a:solidFill>
              </a:endParaRPr>
            </a:p>
          </p:txBody>
        </p:sp>
      </p:grpSp>
      <p:grpSp>
        <p:nvGrpSpPr>
          <p:cNvPr id="232" name="Google Shape;232;p28"/>
          <p:cNvGrpSpPr/>
          <p:nvPr/>
        </p:nvGrpSpPr>
        <p:grpSpPr>
          <a:xfrm>
            <a:off x="4072731" y="1797157"/>
            <a:ext cx="4003245" cy="1425343"/>
            <a:chOff x="4072731" y="1797157"/>
            <a:chExt cx="4003245" cy="1425343"/>
          </a:xfrm>
        </p:grpSpPr>
        <p:pic>
          <p:nvPicPr>
            <p:cNvPr id="233" name="Google Shape;233;p28"/>
            <p:cNvPicPr preferRelativeResize="0"/>
            <p:nvPr/>
          </p:nvPicPr>
          <p:blipFill rotWithShape="1">
            <a:blip r:embed="rId4">
              <a:alphaModFix/>
            </a:blip>
            <a:srcRect r="8867"/>
            <a:stretch/>
          </p:blipFill>
          <p:spPr>
            <a:xfrm>
              <a:off x="4119225" y="2135050"/>
              <a:ext cx="3956750" cy="1087450"/>
            </a:xfrm>
            <a:prstGeom prst="rect">
              <a:avLst/>
            </a:prstGeom>
            <a:noFill/>
            <a:ln>
              <a:noFill/>
            </a:ln>
          </p:spPr>
        </p:pic>
        <p:sp>
          <p:nvSpPr>
            <p:cNvPr id="234" name="Google Shape;234;p28"/>
            <p:cNvSpPr txBox="1"/>
            <p:nvPr/>
          </p:nvSpPr>
          <p:spPr>
            <a:xfrm>
              <a:off x="4072731" y="1797157"/>
              <a:ext cx="3700500" cy="30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Organize your material and students in classes</a:t>
              </a:r>
              <a:endParaRPr sz="1200" i="1">
                <a:solidFill>
                  <a:srgbClr val="4157B2"/>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Creating a Quizlet class</a:t>
            </a:r>
            <a:endParaRPr sz="2400">
              <a:latin typeface="Calibri"/>
              <a:ea typeface="Calibri"/>
              <a:cs typeface="Calibri"/>
              <a:sym typeface="Calibri"/>
            </a:endParaRPr>
          </a:p>
        </p:txBody>
      </p:sp>
      <p:sp>
        <p:nvSpPr>
          <p:cNvPr id="240" name="Google Shape;240;p29"/>
          <p:cNvSpPr txBox="1"/>
          <p:nvPr/>
        </p:nvSpPr>
        <p:spPr>
          <a:xfrm>
            <a:off x="787025" y="1073550"/>
            <a:ext cx="7459200" cy="1564800"/>
          </a:xfrm>
          <a:prstGeom prst="rect">
            <a:avLst/>
          </a:prstGeom>
          <a:noFill/>
          <a:ln>
            <a:noFill/>
          </a:ln>
        </p:spPr>
        <p:txBody>
          <a:bodyPr spcFirstLastPara="1" wrap="square" lIns="91425" tIns="91425" rIns="91425" bIns="91425" anchor="t" anchorCtr="0">
            <a:noAutofit/>
          </a:bodyPr>
          <a:lstStyle/>
          <a:p>
            <a:pPr marL="457200" lvl="0" indent="-330200" rtl="0">
              <a:lnSpc>
                <a:spcPct val="115000"/>
              </a:lnSpc>
              <a:spcBef>
                <a:spcPts val="0"/>
              </a:spcBef>
              <a:spcAft>
                <a:spcPts val="0"/>
              </a:spcAft>
              <a:buSzPts val="1600"/>
              <a:buChar char="●"/>
            </a:pPr>
            <a:r>
              <a:rPr lang="en" sz="1600">
                <a:solidFill>
                  <a:srgbClr val="434343"/>
                </a:solidFill>
              </a:rPr>
              <a:t>Choose the option to “Create a class” on the sidebar</a:t>
            </a:r>
            <a:endParaRPr sz="1600">
              <a:solidFill>
                <a:srgbClr val="434343"/>
              </a:solidFill>
            </a:endParaRPr>
          </a:p>
          <a:p>
            <a:pPr marL="457200" lvl="0" indent="-330200" rtl="0">
              <a:lnSpc>
                <a:spcPct val="115000"/>
              </a:lnSpc>
              <a:spcBef>
                <a:spcPts val="0"/>
              </a:spcBef>
              <a:spcAft>
                <a:spcPts val="0"/>
              </a:spcAft>
              <a:buClr>
                <a:srgbClr val="434343"/>
              </a:buClr>
              <a:buSzPts val="1600"/>
              <a:buChar char="●"/>
            </a:pPr>
            <a:r>
              <a:rPr lang="en" sz="1600">
                <a:solidFill>
                  <a:srgbClr val="434343"/>
                </a:solidFill>
              </a:rPr>
              <a:t>Add any relevant sets to your class</a:t>
            </a:r>
            <a:endParaRPr sz="1600">
              <a:solidFill>
                <a:srgbClr val="434343"/>
              </a:solidFill>
            </a:endParaRPr>
          </a:p>
          <a:p>
            <a:pPr marL="457200" lvl="0" indent="-330200" rtl="0">
              <a:lnSpc>
                <a:spcPct val="115000"/>
              </a:lnSpc>
              <a:spcBef>
                <a:spcPts val="0"/>
              </a:spcBef>
              <a:spcAft>
                <a:spcPts val="0"/>
              </a:spcAft>
              <a:buSzPts val="1600"/>
              <a:buChar char="●"/>
            </a:pPr>
            <a:r>
              <a:rPr lang="en" sz="1600">
                <a:solidFill>
                  <a:srgbClr val="434343"/>
                </a:solidFill>
              </a:rPr>
              <a:t>Find the </a:t>
            </a:r>
            <a:r>
              <a:rPr lang="en" sz="1600" b="1">
                <a:solidFill>
                  <a:srgbClr val="4157B2"/>
                </a:solidFill>
              </a:rPr>
              <a:t>unique join link</a:t>
            </a:r>
            <a:r>
              <a:rPr lang="en" sz="1600">
                <a:solidFill>
                  <a:srgbClr val="434343"/>
                </a:solidFill>
              </a:rPr>
              <a:t> on the page and share it with your students</a:t>
            </a:r>
            <a:endParaRPr sz="1600">
              <a:solidFill>
                <a:srgbClr val="434343"/>
              </a:solidFill>
            </a:endParaRPr>
          </a:p>
        </p:txBody>
      </p:sp>
      <p:grpSp>
        <p:nvGrpSpPr>
          <p:cNvPr id="241" name="Google Shape;241;p29"/>
          <p:cNvGrpSpPr/>
          <p:nvPr/>
        </p:nvGrpSpPr>
        <p:grpSpPr>
          <a:xfrm>
            <a:off x="2796927" y="2324518"/>
            <a:ext cx="5652676" cy="2259848"/>
            <a:chOff x="3814425" y="2555425"/>
            <a:chExt cx="4425488" cy="1769100"/>
          </a:xfrm>
        </p:grpSpPr>
        <p:pic>
          <p:nvPicPr>
            <p:cNvPr id="242" name="Google Shape;242;p29"/>
            <p:cNvPicPr preferRelativeResize="0"/>
            <p:nvPr/>
          </p:nvPicPr>
          <p:blipFill rotWithShape="1">
            <a:blip r:embed="rId3">
              <a:alphaModFix/>
            </a:blip>
            <a:srcRect r="64595"/>
            <a:stretch/>
          </p:blipFill>
          <p:spPr>
            <a:xfrm>
              <a:off x="3814425" y="2555425"/>
              <a:ext cx="2271074" cy="1769100"/>
            </a:xfrm>
            <a:prstGeom prst="rect">
              <a:avLst/>
            </a:prstGeom>
            <a:noFill/>
            <a:ln>
              <a:noFill/>
            </a:ln>
          </p:spPr>
        </p:pic>
        <p:pic>
          <p:nvPicPr>
            <p:cNvPr id="243" name="Google Shape;243;p29"/>
            <p:cNvPicPr preferRelativeResize="0"/>
            <p:nvPr/>
          </p:nvPicPr>
          <p:blipFill rotWithShape="1">
            <a:blip r:embed="rId3">
              <a:alphaModFix/>
            </a:blip>
            <a:srcRect l="65483"/>
            <a:stretch/>
          </p:blipFill>
          <p:spPr>
            <a:xfrm>
              <a:off x="6025839" y="2555425"/>
              <a:ext cx="2214075" cy="1769100"/>
            </a:xfrm>
            <a:prstGeom prst="rect">
              <a:avLst/>
            </a:prstGeom>
            <a:noFill/>
            <a:ln>
              <a:noFill/>
            </a:ln>
          </p:spPr>
        </p:pic>
      </p:grpSp>
      <p:pic>
        <p:nvPicPr>
          <p:cNvPr id="244" name="Google Shape;244;p29"/>
          <p:cNvPicPr preferRelativeResize="0"/>
          <p:nvPr/>
        </p:nvPicPr>
        <p:blipFill>
          <a:blip r:embed="rId4">
            <a:alphaModFix/>
          </a:blip>
          <a:stretch>
            <a:fillRect/>
          </a:stretch>
        </p:blipFill>
        <p:spPr>
          <a:xfrm>
            <a:off x="787029" y="2714550"/>
            <a:ext cx="1609725" cy="466725"/>
          </a:xfrm>
          <a:prstGeom prst="rect">
            <a:avLst/>
          </a:prstGeom>
          <a:noFill/>
          <a:ln>
            <a:noFill/>
          </a:ln>
        </p:spPr>
      </p:pic>
      <p:pic>
        <p:nvPicPr>
          <p:cNvPr id="245" name="Google Shape;245;p29"/>
          <p:cNvPicPr preferRelativeResize="0"/>
          <p:nvPr/>
        </p:nvPicPr>
        <p:blipFill>
          <a:blip r:embed="rId5">
            <a:alphaModFix/>
          </a:blip>
          <a:stretch>
            <a:fillRect/>
          </a:stretch>
        </p:blipFill>
        <p:spPr>
          <a:xfrm>
            <a:off x="787025" y="3478921"/>
            <a:ext cx="1609725" cy="7462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p:nvPr/>
        </p:nvSpPr>
        <p:spPr>
          <a:xfrm>
            <a:off x="632775" y="909500"/>
            <a:ext cx="7666800" cy="9960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600" b="1">
                <a:solidFill>
                  <a:srgbClr val="434343"/>
                </a:solidFill>
              </a:rPr>
              <a:t>If you haven’t already, sign up for an account:</a:t>
            </a:r>
            <a:endParaRPr sz="1600">
              <a:solidFill>
                <a:srgbClr val="434343"/>
              </a:solidFill>
            </a:endParaRPr>
          </a:p>
          <a:p>
            <a:pPr marL="457200" lvl="0" indent="-330200" rtl="0">
              <a:lnSpc>
                <a:spcPct val="150000"/>
              </a:lnSpc>
              <a:spcBef>
                <a:spcPts val="0"/>
              </a:spcBef>
              <a:spcAft>
                <a:spcPts val="0"/>
              </a:spcAft>
              <a:buClr>
                <a:srgbClr val="434343"/>
              </a:buClr>
              <a:buSzPts val="1600"/>
              <a:buChar char="●"/>
            </a:pPr>
            <a:r>
              <a:rPr lang="en" sz="1600">
                <a:solidFill>
                  <a:srgbClr val="434343"/>
                </a:solidFill>
              </a:rPr>
              <a:t>Go to the Quizlet website: </a:t>
            </a:r>
            <a:r>
              <a:rPr lang="en" sz="1600" u="sng">
                <a:solidFill>
                  <a:schemeClr val="hlink"/>
                </a:solidFill>
                <a:hlinkClick r:id="rId3"/>
              </a:rPr>
              <a:t>https://quizlet.com/</a:t>
            </a:r>
            <a:endParaRPr sz="1600">
              <a:solidFill>
                <a:srgbClr val="434343"/>
              </a:solidFill>
            </a:endParaRPr>
          </a:p>
          <a:p>
            <a:pPr marL="457200" lvl="0" indent="-330200" rtl="0">
              <a:lnSpc>
                <a:spcPct val="150000"/>
              </a:lnSpc>
              <a:spcBef>
                <a:spcPts val="0"/>
              </a:spcBef>
              <a:spcAft>
                <a:spcPts val="0"/>
              </a:spcAft>
              <a:buClr>
                <a:srgbClr val="434343"/>
              </a:buClr>
              <a:buSzPts val="1600"/>
              <a:buChar char="●"/>
            </a:pPr>
            <a:r>
              <a:rPr lang="en" sz="1600">
                <a:solidFill>
                  <a:srgbClr val="434343"/>
                </a:solidFill>
              </a:rPr>
              <a:t>Choose to sign up with Google, Facebook or your email address</a:t>
            </a:r>
            <a:endParaRPr sz="1600">
              <a:solidFill>
                <a:srgbClr val="434343"/>
              </a:solidFill>
            </a:endParaRPr>
          </a:p>
          <a:p>
            <a:pPr marL="457200" lvl="0" indent="-330200" rtl="0">
              <a:lnSpc>
                <a:spcPct val="150000"/>
              </a:lnSpc>
              <a:spcBef>
                <a:spcPts val="0"/>
              </a:spcBef>
              <a:spcAft>
                <a:spcPts val="0"/>
              </a:spcAft>
              <a:buClr>
                <a:srgbClr val="434343"/>
              </a:buClr>
              <a:buSzPts val="1600"/>
              <a:buChar char="●"/>
            </a:pPr>
            <a:r>
              <a:rPr lang="en" sz="1600">
                <a:solidFill>
                  <a:srgbClr val="434343"/>
                </a:solidFill>
              </a:rPr>
              <a:t>Continue with a </a:t>
            </a:r>
            <a:r>
              <a:rPr lang="en" sz="1600" b="1">
                <a:solidFill>
                  <a:srgbClr val="4157B2"/>
                </a:solidFill>
              </a:rPr>
              <a:t>free account</a:t>
            </a:r>
            <a:r>
              <a:rPr lang="en" sz="1600">
                <a:solidFill>
                  <a:srgbClr val="434343"/>
                </a:solidFill>
              </a:rPr>
              <a:t> or upgrade to </a:t>
            </a:r>
            <a:r>
              <a:rPr lang="en" sz="1600" b="1">
                <a:solidFill>
                  <a:srgbClr val="4157B2"/>
                </a:solidFill>
              </a:rPr>
              <a:t>Quizlet Teacher</a:t>
            </a:r>
            <a:endParaRPr sz="1600" b="1">
              <a:solidFill>
                <a:srgbClr val="4157B2"/>
              </a:solidFill>
            </a:endParaRPr>
          </a:p>
        </p:txBody>
      </p:sp>
      <p:pic>
        <p:nvPicPr>
          <p:cNvPr id="251" name="Google Shape;251;p30"/>
          <p:cNvPicPr preferRelativeResize="0"/>
          <p:nvPr/>
        </p:nvPicPr>
        <p:blipFill rotWithShape="1">
          <a:blip r:embed="rId4">
            <a:alphaModFix/>
          </a:blip>
          <a:srcRect b="19961"/>
          <a:stretch/>
        </p:blipFill>
        <p:spPr>
          <a:xfrm>
            <a:off x="871850" y="2754975"/>
            <a:ext cx="6661324" cy="2388525"/>
          </a:xfrm>
          <a:prstGeom prst="rect">
            <a:avLst/>
          </a:prstGeom>
          <a:noFill/>
          <a:ln>
            <a:noFill/>
          </a:ln>
        </p:spPr>
      </p:pic>
      <p:sp>
        <p:nvSpPr>
          <p:cNvPr id="252" name="Google Shape;252;p30"/>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Getting started on Quizlet</a:t>
            </a: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More features with Quizlet Teacher</a:t>
            </a:r>
            <a:endParaRPr sz="2400">
              <a:latin typeface="Calibri"/>
              <a:ea typeface="Calibri"/>
              <a:cs typeface="Calibri"/>
              <a:sym typeface="Calibri"/>
            </a:endParaRPr>
          </a:p>
        </p:txBody>
      </p:sp>
      <p:sp>
        <p:nvSpPr>
          <p:cNvPr id="258" name="Google Shape;258;p31"/>
          <p:cNvSpPr txBox="1"/>
          <p:nvPr/>
        </p:nvSpPr>
        <p:spPr>
          <a:xfrm>
            <a:off x="-125" y="786775"/>
            <a:ext cx="9144000" cy="927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600" b="1">
                <a:solidFill>
                  <a:srgbClr val="4157B2"/>
                </a:solidFill>
              </a:rPr>
              <a:t>Quizlet Teacher is only $35.99/year and gives you more powerful features:</a:t>
            </a:r>
            <a:endParaRPr>
              <a:solidFill>
                <a:srgbClr val="4157B2"/>
              </a:solidFill>
            </a:endParaRPr>
          </a:p>
        </p:txBody>
      </p:sp>
      <p:sp>
        <p:nvSpPr>
          <p:cNvPr id="259" name="Google Shape;259;p31"/>
          <p:cNvSpPr txBox="1"/>
          <p:nvPr/>
        </p:nvSpPr>
        <p:spPr>
          <a:xfrm>
            <a:off x="2180188" y="4000650"/>
            <a:ext cx="4528500" cy="927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a:t>Learn more: </a:t>
            </a:r>
            <a:r>
              <a:rPr lang="en" sz="1600" u="sng">
                <a:solidFill>
                  <a:schemeClr val="accent5"/>
                </a:solidFill>
                <a:hlinkClick r:id="rId3"/>
              </a:rPr>
              <a:t>http://bit.ly/QuizletTeacherUpgrade</a:t>
            </a:r>
            <a:r>
              <a:rPr lang="en" sz="1600"/>
              <a:t> </a:t>
            </a:r>
            <a:endParaRPr sz="1600"/>
          </a:p>
          <a:p>
            <a:pPr marL="0" lvl="0" indent="0" algn="ctr" rtl="0">
              <a:lnSpc>
                <a:spcPct val="115000"/>
              </a:lnSpc>
              <a:spcBef>
                <a:spcPts val="0"/>
              </a:spcBef>
              <a:spcAft>
                <a:spcPts val="1600"/>
              </a:spcAft>
              <a:buNone/>
            </a:pPr>
            <a:endParaRPr sz="1600">
              <a:solidFill>
                <a:srgbClr val="434343"/>
              </a:solidFill>
            </a:endParaRPr>
          </a:p>
        </p:txBody>
      </p:sp>
      <p:grpSp>
        <p:nvGrpSpPr>
          <p:cNvPr id="260" name="Google Shape;260;p31"/>
          <p:cNvGrpSpPr/>
          <p:nvPr/>
        </p:nvGrpSpPr>
        <p:grpSpPr>
          <a:xfrm>
            <a:off x="628650" y="1556351"/>
            <a:ext cx="7326765" cy="2226349"/>
            <a:chOff x="247650" y="1403951"/>
            <a:chExt cx="7326765" cy="2226349"/>
          </a:xfrm>
        </p:grpSpPr>
        <p:grpSp>
          <p:nvGrpSpPr>
            <p:cNvPr id="261" name="Google Shape;261;p31"/>
            <p:cNvGrpSpPr/>
            <p:nvPr/>
          </p:nvGrpSpPr>
          <p:grpSpPr>
            <a:xfrm>
              <a:off x="247650" y="1403951"/>
              <a:ext cx="7326765" cy="2226349"/>
              <a:chOff x="663125" y="1486075"/>
              <a:chExt cx="7326765" cy="2226349"/>
            </a:xfrm>
          </p:grpSpPr>
          <p:sp>
            <p:nvSpPr>
              <p:cNvPr id="262" name="Google Shape;262;p31"/>
              <p:cNvSpPr txBox="1"/>
              <p:nvPr/>
            </p:nvSpPr>
            <p:spPr>
              <a:xfrm>
                <a:off x="663125" y="1486075"/>
                <a:ext cx="29352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200" b="1">
                    <a:solidFill>
                      <a:srgbClr val="434343"/>
                    </a:solidFill>
                  </a:rPr>
                  <a:t>Class Progress</a:t>
                </a:r>
                <a:endParaRPr sz="1200" b="1">
                  <a:solidFill>
                    <a:srgbClr val="434343"/>
                  </a:solidFill>
                </a:endParaRPr>
              </a:p>
              <a:p>
                <a:pPr marL="673100" lvl="0" indent="0" rtl="0">
                  <a:lnSpc>
                    <a:spcPct val="116666"/>
                  </a:lnSpc>
                  <a:spcBef>
                    <a:spcPts val="0"/>
                  </a:spcBef>
                  <a:spcAft>
                    <a:spcPts val="0"/>
                  </a:spcAft>
                  <a:buNone/>
                </a:pPr>
                <a:r>
                  <a:rPr lang="en" sz="1200">
                    <a:solidFill>
                      <a:srgbClr val="434343"/>
                    </a:solidFill>
                  </a:rPr>
                  <a:t>View student study activity and track their progress.</a:t>
                </a:r>
                <a:endParaRPr sz="1200"/>
              </a:p>
            </p:txBody>
          </p:sp>
          <p:sp>
            <p:nvSpPr>
              <p:cNvPr id="263" name="Google Shape;263;p31"/>
              <p:cNvSpPr txBox="1"/>
              <p:nvPr/>
            </p:nvSpPr>
            <p:spPr>
              <a:xfrm>
                <a:off x="2895325" y="1486075"/>
                <a:ext cx="27948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200" b="1">
                    <a:solidFill>
                      <a:srgbClr val="434343"/>
                    </a:solidFill>
                  </a:rPr>
                  <a:t>Image Uploading</a:t>
                </a:r>
                <a:endParaRPr sz="1200" b="1">
                  <a:solidFill>
                    <a:srgbClr val="434343"/>
                  </a:solidFill>
                </a:endParaRPr>
              </a:p>
              <a:p>
                <a:pPr marL="673100" lvl="0" indent="0" rtl="0">
                  <a:lnSpc>
                    <a:spcPct val="116666"/>
                  </a:lnSpc>
                  <a:spcBef>
                    <a:spcPts val="0"/>
                  </a:spcBef>
                  <a:spcAft>
                    <a:spcPts val="0"/>
                  </a:spcAft>
                  <a:buNone/>
                </a:pPr>
                <a:r>
                  <a:rPr lang="en" sz="1200">
                    <a:solidFill>
                      <a:srgbClr val="434343"/>
                    </a:solidFill>
                  </a:rPr>
                  <a:t>Customize your sets with your own images.</a:t>
                </a:r>
                <a:endParaRPr sz="1200">
                  <a:solidFill>
                    <a:srgbClr val="434343"/>
                  </a:solidFill>
                </a:endParaRPr>
              </a:p>
            </p:txBody>
          </p:sp>
          <p:sp>
            <p:nvSpPr>
              <p:cNvPr id="264" name="Google Shape;264;p31"/>
              <p:cNvSpPr txBox="1"/>
              <p:nvPr/>
            </p:nvSpPr>
            <p:spPr>
              <a:xfrm>
                <a:off x="685525" y="2431250"/>
                <a:ext cx="27126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200" b="1">
                    <a:solidFill>
                      <a:srgbClr val="434343"/>
                    </a:solidFill>
                  </a:rPr>
                  <a:t>Voice Recording</a:t>
                </a:r>
                <a:endParaRPr sz="1200" b="1">
                  <a:solidFill>
                    <a:srgbClr val="434343"/>
                  </a:solidFill>
                </a:endParaRPr>
              </a:p>
              <a:p>
                <a:pPr marL="673100" lvl="0" indent="0" rtl="0">
                  <a:lnSpc>
                    <a:spcPct val="116666"/>
                  </a:lnSpc>
                  <a:spcBef>
                    <a:spcPts val="0"/>
                  </a:spcBef>
                  <a:spcAft>
                    <a:spcPts val="0"/>
                  </a:spcAft>
                  <a:buNone/>
                </a:pPr>
                <a:r>
                  <a:rPr lang="en" sz="1200">
                    <a:solidFill>
                      <a:srgbClr val="434343"/>
                    </a:solidFill>
                  </a:rPr>
                  <a:t>Add custom audio (your accent, slower audio, etc).</a:t>
                </a:r>
                <a:endParaRPr sz="1200">
                  <a:solidFill>
                    <a:srgbClr val="434343"/>
                  </a:solidFill>
                </a:endParaRPr>
              </a:p>
            </p:txBody>
          </p:sp>
          <p:sp>
            <p:nvSpPr>
              <p:cNvPr id="265" name="Google Shape;265;p31"/>
              <p:cNvSpPr txBox="1"/>
              <p:nvPr/>
            </p:nvSpPr>
            <p:spPr>
              <a:xfrm>
                <a:off x="5090690" y="2431250"/>
                <a:ext cx="28992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200" b="1">
                    <a:solidFill>
                      <a:srgbClr val="434343"/>
                    </a:solidFill>
                  </a:rPr>
                  <a:t>No Ads on Sets</a:t>
                </a:r>
                <a:endParaRPr sz="1200" b="1">
                  <a:solidFill>
                    <a:srgbClr val="434343"/>
                  </a:solidFill>
                </a:endParaRPr>
              </a:p>
              <a:p>
                <a:pPr marL="673100" lvl="0" indent="0" rtl="0">
                  <a:lnSpc>
                    <a:spcPct val="116666"/>
                  </a:lnSpc>
                  <a:spcBef>
                    <a:spcPts val="0"/>
                  </a:spcBef>
                  <a:spcAft>
                    <a:spcPts val="0"/>
                  </a:spcAft>
                  <a:buNone/>
                </a:pPr>
                <a:r>
                  <a:rPr lang="en" sz="1200">
                    <a:solidFill>
                      <a:srgbClr val="434343"/>
                    </a:solidFill>
                  </a:rPr>
                  <a:t>You and your students won’t see ads on your sets.</a:t>
                </a:r>
                <a:endParaRPr sz="1200">
                  <a:solidFill>
                    <a:srgbClr val="434343"/>
                  </a:solidFill>
                </a:endParaRPr>
              </a:p>
            </p:txBody>
          </p:sp>
          <p:sp>
            <p:nvSpPr>
              <p:cNvPr id="266" name="Google Shape;266;p31"/>
              <p:cNvSpPr txBox="1"/>
              <p:nvPr/>
            </p:nvSpPr>
            <p:spPr>
              <a:xfrm>
                <a:off x="2872925" y="2441024"/>
                <a:ext cx="28569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200" b="1">
                    <a:solidFill>
                      <a:srgbClr val="434343"/>
                    </a:solidFill>
                  </a:rPr>
                  <a:t>Quizlet Live Add-ons</a:t>
                </a:r>
                <a:endParaRPr sz="1200" b="1">
                  <a:solidFill>
                    <a:srgbClr val="434343"/>
                  </a:solidFill>
                </a:endParaRPr>
              </a:p>
              <a:p>
                <a:pPr marL="673100" lvl="0" indent="0" rtl="0">
                  <a:lnSpc>
                    <a:spcPct val="116666"/>
                  </a:lnSpc>
                  <a:spcBef>
                    <a:spcPts val="0"/>
                  </a:spcBef>
                  <a:spcAft>
                    <a:spcPts val="0"/>
                  </a:spcAft>
                  <a:buNone/>
                </a:pPr>
                <a:r>
                  <a:rPr lang="en" sz="1200">
                    <a:solidFill>
                      <a:srgbClr val="434343"/>
                    </a:solidFill>
                  </a:rPr>
                  <a:t>Create your own teams, add audio, play on Diagrams.</a:t>
                </a:r>
                <a:endParaRPr sz="1200">
                  <a:solidFill>
                    <a:srgbClr val="434343"/>
                  </a:solidFill>
                </a:endParaRPr>
              </a:p>
            </p:txBody>
          </p:sp>
        </p:grpSp>
        <p:sp>
          <p:nvSpPr>
            <p:cNvPr id="267" name="Google Shape;267;p31"/>
            <p:cNvSpPr txBox="1"/>
            <p:nvPr/>
          </p:nvSpPr>
          <p:spPr>
            <a:xfrm>
              <a:off x="4687756" y="1403951"/>
              <a:ext cx="27948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200" b="1">
                  <a:solidFill>
                    <a:srgbClr val="434343"/>
                  </a:solidFill>
                </a:rPr>
                <a:t>Advanced diagrams</a:t>
              </a:r>
              <a:endParaRPr sz="1200" b="1">
                <a:solidFill>
                  <a:srgbClr val="434343"/>
                </a:solidFill>
              </a:endParaRPr>
            </a:p>
            <a:p>
              <a:pPr marL="673100" lvl="0" indent="0" rtl="0">
                <a:lnSpc>
                  <a:spcPct val="116666"/>
                </a:lnSpc>
                <a:spcBef>
                  <a:spcPts val="0"/>
                </a:spcBef>
                <a:spcAft>
                  <a:spcPts val="0"/>
                </a:spcAft>
                <a:buNone/>
              </a:pPr>
              <a:r>
                <a:rPr lang="en" sz="1200">
                  <a:solidFill>
                    <a:srgbClr val="434343"/>
                  </a:solidFill>
                </a:rPr>
                <a:t>Unlimited locations, custom shapes and copy.</a:t>
              </a:r>
              <a:endParaRPr sz="1200">
                <a:solidFill>
                  <a:srgbClr val="434343"/>
                </a:solidFill>
              </a:endParaRPr>
            </a:p>
          </p:txBody>
        </p:sp>
      </p:grpSp>
      <p:pic>
        <p:nvPicPr>
          <p:cNvPr id="268" name="Google Shape;268;p31"/>
          <p:cNvPicPr preferRelativeResize="0"/>
          <p:nvPr/>
        </p:nvPicPr>
        <p:blipFill>
          <a:blip r:embed="rId4">
            <a:alphaModFix/>
          </a:blip>
          <a:stretch>
            <a:fillRect/>
          </a:stretch>
        </p:blipFill>
        <p:spPr>
          <a:xfrm>
            <a:off x="1132910" y="3920425"/>
            <a:ext cx="563547" cy="563550"/>
          </a:xfrm>
          <a:prstGeom prst="rect">
            <a:avLst/>
          </a:prstGeom>
          <a:noFill/>
          <a:ln>
            <a:noFill/>
          </a:ln>
        </p:spPr>
      </p:pic>
      <p:grpSp>
        <p:nvGrpSpPr>
          <p:cNvPr id="269" name="Google Shape;269;p31"/>
          <p:cNvGrpSpPr/>
          <p:nvPr/>
        </p:nvGrpSpPr>
        <p:grpSpPr>
          <a:xfrm>
            <a:off x="930172" y="4063536"/>
            <a:ext cx="889382" cy="277336"/>
            <a:chOff x="6772091" y="3159525"/>
            <a:chExt cx="1056273" cy="329378"/>
          </a:xfrm>
        </p:grpSpPr>
        <p:pic>
          <p:nvPicPr>
            <p:cNvPr id="270" name="Google Shape;270;p31"/>
            <p:cNvPicPr preferRelativeResize="0"/>
            <p:nvPr/>
          </p:nvPicPr>
          <p:blipFill>
            <a:blip r:embed="rId5">
              <a:alphaModFix/>
            </a:blip>
            <a:stretch>
              <a:fillRect/>
            </a:stretch>
          </p:blipFill>
          <p:spPr>
            <a:xfrm>
              <a:off x="7729614" y="3390153"/>
              <a:ext cx="98750" cy="98750"/>
            </a:xfrm>
            <a:prstGeom prst="rect">
              <a:avLst/>
            </a:prstGeom>
            <a:noFill/>
            <a:ln>
              <a:noFill/>
            </a:ln>
          </p:spPr>
        </p:pic>
        <p:pic>
          <p:nvPicPr>
            <p:cNvPr id="271" name="Google Shape;271;p31"/>
            <p:cNvPicPr preferRelativeResize="0"/>
            <p:nvPr/>
          </p:nvPicPr>
          <p:blipFill>
            <a:blip r:embed="rId6">
              <a:alphaModFix/>
            </a:blip>
            <a:stretch>
              <a:fillRect/>
            </a:stretch>
          </p:blipFill>
          <p:spPr>
            <a:xfrm>
              <a:off x="6772091" y="3159525"/>
              <a:ext cx="98750" cy="9875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0" y="16350"/>
            <a:ext cx="9144000" cy="6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Launch a 2 week free trial of Quizlet Teacher</a:t>
            </a:r>
            <a:endParaRPr sz="2400">
              <a:latin typeface="Calibri"/>
              <a:ea typeface="Calibri"/>
              <a:cs typeface="Calibri"/>
              <a:sym typeface="Calibri"/>
            </a:endParaRPr>
          </a:p>
        </p:txBody>
      </p:sp>
      <p:pic>
        <p:nvPicPr>
          <p:cNvPr id="277" name="Google Shape;277;p32"/>
          <p:cNvPicPr preferRelativeResize="0"/>
          <p:nvPr/>
        </p:nvPicPr>
        <p:blipFill>
          <a:blip r:embed="rId3">
            <a:alphaModFix/>
          </a:blip>
          <a:stretch>
            <a:fillRect/>
          </a:stretch>
        </p:blipFill>
        <p:spPr>
          <a:xfrm>
            <a:off x="228600" y="1000050"/>
            <a:ext cx="2701474" cy="2405326"/>
          </a:xfrm>
          <a:prstGeom prst="rect">
            <a:avLst/>
          </a:prstGeom>
          <a:noFill/>
          <a:ln w="19050" cap="flat" cmpd="sng">
            <a:solidFill>
              <a:srgbClr val="F3F3F3"/>
            </a:solidFill>
            <a:prstDash val="solid"/>
            <a:round/>
            <a:headEnd type="none" w="sm" len="sm"/>
            <a:tailEnd type="none" w="sm" len="sm"/>
          </a:ln>
        </p:spPr>
      </p:pic>
      <p:cxnSp>
        <p:nvCxnSpPr>
          <p:cNvPr id="278" name="Google Shape;278;p32"/>
          <p:cNvCxnSpPr>
            <a:stCxn id="279" idx="3"/>
          </p:cNvCxnSpPr>
          <p:nvPr/>
        </p:nvCxnSpPr>
        <p:spPr>
          <a:xfrm flipH="1">
            <a:off x="2812150" y="1381378"/>
            <a:ext cx="743700" cy="411900"/>
          </a:xfrm>
          <a:prstGeom prst="straightConnector1">
            <a:avLst/>
          </a:prstGeom>
          <a:noFill/>
          <a:ln w="19050" cap="flat" cmpd="sng">
            <a:solidFill>
              <a:srgbClr val="4157B2"/>
            </a:solidFill>
            <a:prstDash val="solid"/>
            <a:round/>
            <a:headEnd type="none" w="med" len="med"/>
            <a:tailEnd type="triangle" w="med" len="med"/>
          </a:ln>
        </p:spPr>
      </p:cxnSp>
      <p:grpSp>
        <p:nvGrpSpPr>
          <p:cNvPr id="280" name="Google Shape;280;p32"/>
          <p:cNvGrpSpPr/>
          <p:nvPr/>
        </p:nvGrpSpPr>
        <p:grpSpPr>
          <a:xfrm>
            <a:off x="3149300" y="1198535"/>
            <a:ext cx="456300" cy="456300"/>
            <a:chOff x="1255900" y="1911085"/>
            <a:chExt cx="456300" cy="456300"/>
          </a:xfrm>
        </p:grpSpPr>
        <p:sp>
          <p:nvSpPr>
            <p:cNvPr id="281" name="Google Shape;281;p32"/>
            <p:cNvSpPr/>
            <p:nvPr/>
          </p:nvSpPr>
          <p:spPr>
            <a:xfrm>
              <a:off x="1255900" y="1911085"/>
              <a:ext cx="456300" cy="456300"/>
            </a:xfrm>
            <a:prstGeom prst="ellipse">
              <a:avLst/>
            </a:prstGeom>
            <a:solidFill>
              <a:srgbClr val="4157B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Google Shape;279;p32"/>
            <p:cNvSpPr txBox="1"/>
            <p:nvPr/>
          </p:nvSpPr>
          <p:spPr>
            <a:xfrm>
              <a:off x="1285650" y="1930278"/>
              <a:ext cx="376800" cy="32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1</a:t>
              </a:r>
              <a:endParaRPr b="1">
                <a:solidFill>
                  <a:srgbClr val="FFFFFF"/>
                </a:solidFill>
              </a:endParaRPr>
            </a:p>
          </p:txBody>
        </p:sp>
      </p:grpSp>
      <p:pic>
        <p:nvPicPr>
          <p:cNvPr id="282" name="Google Shape;282;p32"/>
          <p:cNvPicPr preferRelativeResize="0"/>
          <p:nvPr/>
        </p:nvPicPr>
        <p:blipFill>
          <a:blip r:embed="rId4">
            <a:alphaModFix/>
          </a:blip>
          <a:stretch>
            <a:fillRect/>
          </a:stretch>
        </p:blipFill>
        <p:spPr>
          <a:xfrm>
            <a:off x="2234309" y="2081900"/>
            <a:ext cx="4536992" cy="2358050"/>
          </a:xfrm>
          <a:prstGeom prst="rect">
            <a:avLst/>
          </a:prstGeom>
          <a:noFill/>
          <a:ln w="19050" cap="flat" cmpd="sng">
            <a:solidFill>
              <a:srgbClr val="F3F3F3"/>
            </a:solidFill>
            <a:prstDash val="solid"/>
            <a:round/>
            <a:headEnd type="none" w="sm" len="sm"/>
            <a:tailEnd type="none" w="sm" len="sm"/>
          </a:ln>
        </p:spPr>
      </p:pic>
      <p:cxnSp>
        <p:nvCxnSpPr>
          <p:cNvPr id="283" name="Google Shape;283;p32"/>
          <p:cNvCxnSpPr>
            <a:stCxn id="284" idx="3"/>
          </p:cNvCxnSpPr>
          <p:nvPr/>
        </p:nvCxnSpPr>
        <p:spPr>
          <a:xfrm flipH="1">
            <a:off x="4956867" y="3856157"/>
            <a:ext cx="899400" cy="390000"/>
          </a:xfrm>
          <a:prstGeom prst="straightConnector1">
            <a:avLst/>
          </a:prstGeom>
          <a:noFill/>
          <a:ln w="19050" cap="flat" cmpd="sng">
            <a:solidFill>
              <a:srgbClr val="4157B2"/>
            </a:solidFill>
            <a:prstDash val="solid"/>
            <a:round/>
            <a:headEnd type="none" w="med" len="med"/>
            <a:tailEnd type="triangle" w="med" len="med"/>
          </a:ln>
        </p:spPr>
      </p:cxnSp>
      <p:grpSp>
        <p:nvGrpSpPr>
          <p:cNvPr id="285" name="Google Shape;285;p32"/>
          <p:cNvGrpSpPr/>
          <p:nvPr/>
        </p:nvGrpSpPr>
        <p:grpSpPr>
          <a:xfrm>
            <a:off x="5449717" y="3673314"/>
            <a:ext cx="456300" cy="456300"/>
            <a:chOff x="4030893" y="2645739"/>
            <a:chExt cx="456300" cy="456300"/>
          </a:xfrm>
        </p:grpSpPr>
        <p:sp>
          <p:nvSpPr>
            <p:cNvPr id="286" name="Google Shape;286;p32"/>
            <p:cNvSpPr/>
            <p:nvPr/>
          </p:nvSpPr>
          <p:spPr>
            <a:xfrm>
              <a:off x="4030893" y="2645739"/>
              <a:ext cx="456300" cy="456300"/>
            </a:xfrm>
            <a:prstGeom prst="ellipse">
              <a:avLst/>
            </a:prstGeom>
            <a:solidFill>
              <a:srgbClr val="4157B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Google Shape;284;p32"/>
            <p:cNvSpPr txBox="1"/>
            <p:nvPr/>
          </p:nvSpPr>
          <p:spPr>
            <a:xfrm>
              <a:off x="4060643" y="2664932"/>
              <a:ext cx="376800" cy="32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2</a:t>
              </a:r>
              <a:endParaRPr b="1">
                <a:solidFill>
                  <a:srgbClr val="FFFFFF"/>
                </a:solidFill>
              </a:endParaRPr>
            </a:p>
          </p:txBody>
        </p:sp>
      </p:grpSp>
      <p:pic>
        <p:nvPicPr>
          <p:cNvPr id="287" name="Google Shape;287;p32"/>
          <p:cNvPicPr preferRelativeResize="0"/>
          <p:nvPr/>
        </p:nvPicPr>
        <p:blipFill rotWithShape="1">
          <a:blip r:embed="rId5">
            <a:alphaModFix/>
          </a:blip>
          <a:srcRect l="3265" r="2359"/>
          <a:stretch/>
        </p:blipFill>
        <p:spPr>
          <a:xfrm>
            <a:off x="6430187" y="1252288"/>
            <a:ext cx="2424125" cy="2358050"/>
          </a:xfrm>
          <a:prstGeom prst="rect">
            <a:avLst/>
          </a:prstGeom>
          <a:noFill/>
          <a:ln w="19050" cap="flat" cmpd="sng">
            <a:solidFill>
              <a:srgbClr val="F3F3F3"/>
            </a:solidFill>
            <a:prstDash val="solid"/>
            <a:round/>
            <a:headEnd type="none" w="sm" len="sm"/>
            <a:tailEnd type="none" w="sm" len="sm"/>
          </a:ln>
        </p:spPr>
      </p:pic>
      <p:grpSp>
        <p:nvGrpSpPr>
          <p:cNvPr id="288" name="Google Shape;288;p32"/>
          <p:cNvGrpSpPr/>
          <p:nvPr/>
        </p:nvGrpSpPr>
        <p:grpSpPr>
          <a:xfrm>
            <a:off x="8486001" y="3325558"/>
            <a:ext cx="456300" cy="456300"/>
            <a:chOff x="7284026" y="3426158"/>
            <a:chExt cx="456300" cy="456300"/>
          </a:xfrm>
        </p:grpSpPr>
        <p:sp>
          <p:nvSpPr>
            <p:cNvPr id="289" name="Google Shape;289;p32"/>
            <p:cNvSpPr/>
            <p:nvPr/>
          </p:nvSpPr>
          <p:spPr>
            <a:xfrm>
              <a:off x="7284026" y="3426158"/>
              <a:ext cx="456300" cy="456300"/>
            </a:xfrm>
            <a:prstGeom prst="ellipse">
              <a:avLst/>
            </a:prstGeom>
            <a:solidFill>
              <a:srgbClr val="4157B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Google Shape;290;p32"/>
            <p:cNvSpPr txBox="1"/>
            <p:nvPr/>
          </p:nvSpPr>
          <p:spPr>
            <a:xfrm>
              <a:off x="7313776" y="3445351"/>
              <a:ext cx="376800" cy="32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3</a:t>
              </a:r>
              <a:endParaRPr b="1">
                <a:solidFill>
                  <a:srgbClr val="FFFFFF"/>
                </a:solidFill>
              </a:endParaRPr>
            </a:p>
          </p:txBody>
        </p:sp>
      </p:grpSp>
      <p:cxnSp>
        <p:nvCxnSpPr>
          <p:cNvPr id="291" name="Google Shape;291;p32"/>
          <p:cNvCxnSpPr/>
          <p:nvPr/>
        </p:nvCxnSpPr>
        <p:spPr>
          <a:xfrm rot="10800000" flipH="1">
            <a:off x="1765225" y="3781850"/>
            <a:ext cx="747600" cy="430800"/>
          </a:xfrm>
          <a:prstGeom prst="straightConnector1">
            <a:avLst/>
          </a:prstGeom>
          <a:noFill/>
          <a:ln w="19050" cap="flat" cmpd="sng">
            <a:solidFill>
              <a:srgbClr val="4157B2"/>
            </a:solidFill>
            <a:prstDash val="solid"/>
            <a:round/>
            <a:headEnd type="none" w="med" len="med"/>
            <a:tailEnd type="triangle" w="med" len="med"/>
          </a:ln>
        </p:spPr>
      </p:cxnSp>
      <p:sp>
        <p:nvSpPr>
          <p:cNvPr id="292" name="Google Shape;292;p32"/>
          <p:cNvSpPr txBox="1"/>
          <p:nvPr/>
        </p:nvSpPr>
        <p:spPr>
          <a:xfrm>
            <a:off x="457573" y="2936649"/>
            <a:ext cx="15069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a:solidFill>
                  <a:srgbClr val="4157B2"/>
                </a:solidFill>
              </a:rPr>
              <a:t>You can still play with Quizlet Live’s free option when your trial ends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Discounts for schools and groups</a:t>
            </a:r>
            <a:endParaRPr sz="2400">
              <a:latin typeface="Calibri"/>
              <a:ea typeface="Calibri"/>
              <a:cs typeface="Calibri"/>
              <a:sym typeface="Calibri"/>
            </a:endParaRPr>
          </a:p>
        </p:txBody>
      </p:sp>
      <p:sp>
        <p:nvSpPr>
          <p:cNvPr id="298" name="Google Shape;298;p33"/>
          <p:cNvSpPr txBox="1"/>
          <p:nvPr/>
        </p:nvSpPr>
        <p:spPr>
          <a:xfrm>
            <a:off x="-125" y="786775"/>
            <a:ext cx="9144000" cy="927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600" b="1">
                <a:solidFill>
                  <a:srgbClr val="4157B2"/>
                </a:solidFill>
              </a:rPr>
              <a:t>Save 20-25% by purchasing Quizlet Teacher upgrades for your group:</a:t>
            </a:r>
            <a:endParaRPr>
              <a:solidFill>
                <a:srgbClr val="4157B2"/>
              </a:solidFill>
            </a:endParaRPr>
          </a:p>
        </p:txBody>
      </p:sp>
      <p:sp>
        <p:nvSpPr>
          <p:cNvPr id="299" name="Google Shape;299;p33"/>
          <p:cNvSpPr txBox="1"/>
          <p:nvPr/>
        </p:nvSpPr>
        <p:spPr>
          <a:xfrm>
            <a:off x="1800175" y="4052225"/>
            <a:ext cx="5543700" cy="927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600"/>
              <a:t>Learn more and see discounts: </a:t>
            </a:r>
            <a:r>
              <a:rPr lang="en" sz="1600" u="sng">
                <a:solidFill>
                  <a:schemeClr val="accent5"/>
                </a:solidFill>
                <a:hlinkClick r:id="rId3"/>
              </a:rPr>
              <a:t>http://bit.ly/GroupUpgrades</a:t>
            </a:r>
            <a:endParaRPr sz="1600">
              <a:solidFill>
                <a:srgbClr val="434343"/>
              </a:solidFill>
            </a:endParaRPr>
          </a:p>
        </p:txBody>
      </p:sp>
      <p:sp>
        <p:nvSpPr>
          <p:cNvPr id="300" name="Google Shape;300;p33"/>
          <p:cNvSpPr txBox="1"/>
          <p:nvPr/>
        </p:nvSpPr>
        <p:spPr>
          <a:xfrm>
            <a:off x="3678375" y="1832150"/>
            <a:ext cx="4939800" cy="15648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0"/>
              </a:spcBef>
              <a:spcAft>
                <a:spcPts val="0"/>
              </a:spcAft>
              <a:buSzPts val="1400"/>
              <a:buChar char="●"/>
            </a:pPr>
            <a:r>
              <a:rPr lang="en">
                <a:solidFill>
                  <a:srgbClr val="434343"/>
                </a:solidFill>
              </a:rPr>
              <a:t>Enter the quantity (2 or more)</a:t>
            </a:r>
            <a:endParaRPr>
              <a:solidFill>
                <a:srgbClr val="434343"/>
              </a:solidFill>
            </a:endParaRPr>
          </a:p>
          <a:p>
            <a:pPr marL="457200" lvl="0" indent="-317500" rtl="0">
              <a:lnSpc>
                <a:spcPct val="115000"/>
              </a:lnSpc>
              <a:spcBef>
                <a:spcPts val="0"/>
              </a:spcBef>
              <a:spcAft>
                <a:spcPts val="0"/>
              </a:spcAft>
              <a:buClr>
                <a:srgbClr val="434343"/>
              </a:buClr>
              <a:buSzPts val="1400"/>
              <a:buChar char="●"/>
            </a:pPr>
            <a:r>
              <a:rPr lang="en">
                <a:solidFill>
                  <a:srgbClr val="434343"/>
                </a:solidFill>
              </a:rPr>
              <a:t>Check out and pay, or generate an invoice</a:t>
            </a:r>
            <a:endParaRPr>
              <a:solidFill>
                <a:srgbClr val="434343"/>
              </a:solidFill>
            </a:endParaRPr>
          </a:p>
          <a:p>
            <a:pPr marL="457200" lvl="0" indent="-317500" rtl="0">
              <a:lnSpc>
                <a:spcPct val="115000"/>
              </a:lnSpc>
              <a:spcBef>
                <a:spcPts val="0"/>
              </a:spcBef>
              <a:spcAft>
                <a:spcPts val="0"/>
              </a:spcAft>
              <a:buSzPts val="1400"/>
              <a:buChar char="●"/>
            </a:pPr>
            <a:r>
              <a:rPr lang="en">
                <a:solidFill>
                  <a:srgbClr val="434343"/>
                </a:solidFill>
              </a:rPr>
              <a:t>Receive one upgrade link by email</a:t>
            </a:r>
            <a:endParaRPr>
              <a:solidFill>
                <a:srgbClr val="434343"/>
              </a:solidFill>
            </a:endParaRPr>
          </a:p>
          <a:p>
            <a:pPr marL="457200" lvl="0" indent="-317500" rtl="0">
              <a:lnSpc>
                <a:spcPct val="115000"/>
              </a:lnSpc>
              <a:spcBef>
                <a:spcPts val="0"/>
              </a:spcBef>
              <a:spcAft>
                <a:spcPts val="0"/>
              </a:spcAft>
              <a:buClr>
                <a:srgbClr val="434343"/>
              </a:buClr>
              <a:buSzPts val="1400"/>
              <a:buChar char="●"/>
            </a:pPr>
            <a:r>
              <a:rPr lang="en">
                <a:solidFill>
                  <a:srgbClr val="434343"/>
                </a:solidFill>
              </a:rPr>
              <a:t>Share this link with your group</a:t>
            </a:r>
            <a:endParaRPr>
              <a:solidFill>
                <a:srgbClr val="434343"/>
              </a:solidFill>
            </a:endParaRPr>
          </a:p>
          <a:p>
            <a:pPr marL="914400" lvl="1" indent="-317500" rtl="0">
              <a:lnSpc>
                <a:spcPct val="115000"/>
              </a:lnSpc>
              <a:spcBef>
                <a:spcPts val="0"/>
              </a:spcBef>
              <a:spcAft>
                <a:spcPts val="0"/>
              </a:spcAft>
              <a:buClr>
                <a:srgbClr val="434343"/>
              </a:buClr>
              <a:buSzPts val="1400"/>
              <a:buChar char="○"/>
            </a:pPr>
            <a:r>
              <a:rPr lang="en">
                <a:solidFill>
                  <a:srgbClr val="434343"/>
                </a:solidFill>
              </a:rPr>
              <a:t>When they follow this link, a one-year upgrade will be activated on their account or added to their current subscription</a:t>
            </a:r>
            <a:endParaRPr>
              <a:solidFill>
                <a:srgbClr val="434343"/>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3" y="1714675"/>
            <a:ext cx="2904652" cy="21373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How to use Quizlet video overview</a:t>
            </a:r>
            <a:endParaRPr sz="2400">
              <a:latin typeface="Calibri"/>
              <a:ea typeface="Calibri"/>
              <a:cs typeface="Calibri"/>
              <a:sym typeface="Calibri"/>
            </a:endParaRPr>
          </a:p>
        </p:txBody>
      </p:sp>
      <p:sp>
        <p:nvSpPr>
          <p:cNvPr id="309" name="Google Shape;309;p34"/>
          <p:cNvSpPr txBox="1"/>
          <p:nvPr/>
        </p:nvSpPr>
        <p:spPr>
          <a:xfrm>
            <a:off x="333000" y="921150"/>
            <a:ext cx="8478000" cy="156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a:solidFill>
                  <a:srgbClr val="434343"/>
                </a:solidFill>
              </a:rPr>
              <a:t>Educator Jennifer Gonzalez goes over how to </a:t>
            </a:r>
            <a:r>
              <a:rPr lang="en" sz="1600" b="1">
                <a:solidFill>
                  <a:srgbClr val="4157B2"/>
                </a:solidFill>
              </a:rPr>
              <a:t>create a set</a:t>
            </a:r>
            <a:r>
              <a:rPr lang="en" sz="1600">
                <a:solidFill>
                  <a:srgbClr val="434343"/>
                </a:solidFill>
              </a:rPr>
              <a:t> and </a:t>
            </a:r>
            <a:r>
              <a:rPr lang="en" sz="1600" b="1">
                <a:solidFill>
                  <a:srgbClr val="4157B2"/>
                </a:solidFill>
              </a:rPr>
              <a:t>use study modes</a:t>
            </a:r>
            <a:r>
              <a:rPr lang="en" sz="1600">
                <a:solidFill>
                  <a:srgbClr val="434343"/>
                </a:solidFill>
              </a:rPr>
              <a:t>:</a:t>
            </a:r>
            <a:endParaRPr sz="1000">
              <a:solidFill>
                <a:srgbClr val="555555"/>
              </a:solidFill>
              <a:highlight>
                <a:srgbClr val="FFFFFF"/>
              </a:highlight>
            </a:endParaRPr>
          </a:p>
          <a:p>
            <a:pPr marL="0" lvl="0" indent="0" rtl="0">
              <a:lnSpc>
                <a:spcPct val="115000"/>
              </a:lnSpc>
              <a:spcBef>
                <a:spcPts val="1600"/>
              </a:spcBef>
              <a:spcAft>
                <a:spcPts val="1600"/>
              </a:spcAft>
              <a:buNone/>
            </a:pPr>
            <a:endParaRPr sz="1600">
              <a:solidFill>
                <a:srgbClr val="434343"/>
              </a:solidFill>
            </a:endParaRPr>
          </a:p>
        </p:txBody>
      </p:sp>
      <p:pic>
        <p:nvPicPr>
          <p:cNvPr id="310" name="Google Shape;310;p34" descr="Quizlet is a free online flashcard creator, but it does so much more than simple flashcards! This video shows you some of the other ways you can study your content with Quizlet. Learn more about how you can use technology in the classroom in the Teacher's Guide to Tech (http://www.teachersguidetotech.com)" title="How to Use Quizlet">
            <a:hlinkClick r:id="rId3"/>
          </p:cNvPr>
          <p:cNvPicPr preferRelativeResize="0"/>
          <p:nvPr/>
        </p:nvPicPr>
        <p:blipFill>
          <a:blip r:embed="rId4">
            <a:alphaModFix/>
          </a:blip>
          <a:stretch>
            <a:fillRect/>
          </a:stretch>
        </p:blipFill>
        <p:spPr>
          <a:xfrm>
            <a:off x="2453988" y="1604550"/>
            <a:ext cx="4236025" cy="3177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Playing Quizlet Live video overview</a:t>
            </a:r>
            <a:endParaRPr sz="2400">
              <a:latin typeface="Calibri"/>
              <a:ea typeface="Calibri"/>
              <a:cs typeface="Calibri"/>
              <a:sym typeface="Calibri"/>
            </a:endParaRPr>
          </a:p>
        </p:txBody>
      </p:sp>
      <p:sp>
        <p:nvSpPr>
          <p:cNvPr id="316" name="Google Shape;316;p35"/>
          <p:cNvSpPr txBox="1"/>
          <p:nvPr/>
        </p:nvSpPr>
        <p:spPr>
          <a:xfrm>
            <a:off x="333000" y="921150"/>
            <a:ext cx="8478000" cy="156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a:solidFill>
                  <a:srgbClr val="434343"/>
                </a:solidFill>
              </a:rPr>
              <a:t>Educator Carissa Peck takes us through </a:t>
            </a:r>
            <a:r>
              <a:rPr lang="en" sz="1600" b="1">
                <a:solidFill>
                  <a:srgbClr val="4157B2"/>
                </a:solidFill>
              </a:rPr>
              <a:t>what students see</a:t>
            </a:r>
            <a:r>
              <a:rPr lang="en" sz="1600">
                <a:solidFill>
                  <a:srgbClr val="434343"/>
                </a:solidFill>
              </a:rPr>
              <a:t> when playing Quizlet Live:</a:t>
            </a:r>
            <a:endParaRPr sz="1000">
              <a:solidFill>
                <a:srgbClr val="555555"/>
              </a:solidFill>
              <a:highlight>
                <a:srgbClr val="FFFFFF"/>
              </a:highlight>
            </a:endParaRPr>
          </a:p>
          <a:p>
            <a:pPr marL="0" lvl="0" indent="0" rtl="0">
              <a:lnSpc>
                <a:spcPct val="115000"/>
              </a:lnSpc>
              <a:spcBef>
                <a:spcPts val="1600"/>
              </a:spcBef>
              <a:spcAft>
                <a:spcPts val="1600"/>
              </a:spcAft>
              <a:buNone/>
            </a:pPr>
            <a:endParaRPr sz="1600">
              <a:solidFill>
                <a:srgbClr val="434343"/>
              </a:solidFill>
            </a:endParaRPr>
          </a:p>
        </p:txBody>
      </p:sp>
      <p:pic>
        <p:nvPicPr>
          <p:cNvPr id="317" name="Google Shape;317;p35" descr="Not all teachers have students who say, &quot;Yeah&quot; When you ask them if they want to fiddle around and try a new website to review vocabulary. So check out this video BEFORE introducing Quizlet Live in the class. Then you'll have an idea of what to expect. &#10;&#10;Once you try it left me know how it worked. I was REALLY happy with my students, so I hope you are happy with yours too.&#10;&#10;Questions?  Tweet me @meltingteacher or check out the related blog: http://eslcarissa.blogspot.com/2016/04/QuizletLive.html" title="Quizlet Live 101">
            <a:hlinkClick r:id="rId3"/>
          </p:cNvPr>
          <p:cNvPicPr preferRelativeResize="0"/>
          <p:nvPr/>
        </p:nvPicPr>
        <p:blipFill>
          <a:blip r:embed="rId4">
            <a:alphaModFix/>
          </a:blip>
          <a:stretch>
            <a:fillRect/>
          </a:stretch>
        </p:blipFill>
        <p:spPr>
          <a:xfrm>
            <a:off x="904063" y="1521700"/>
            <a:ext cx="4331476" cy="3248600"/>
          </a:xfrm>
          <a:prstGeom prst="rect">
            <a:avLst/>
          </a:prstGeom>
          <a:noFill/>
          <a:ln>
            <a:noFill/>
          </a:ln>
        </p:spPr>
      </p:pic>
      <p:sp>
        <p:nvSpPr>
          <p:cNvPr id="318" name="Google Shape;318;p35"/>
          <p:cNvSpPr txBox="1"/>
          <p:nvPr/>
        </p:nvSpPr>
        <p:spPr>
          <a:xfrm>
            <a:off x="5557450" y="2737800"/>
            <a:ext cx="3132300" cy="49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t>Learn more about Quizlet Live:</a:t>
            </a:r>
            <a:endParaRPr sz="1600"/>
          </a:p>
          <a:p>
            <a:pPr marL="0" lvl="0" indent="0" rtl="0">
              <a:spcBef>
                <a:spcPts val="0"/>
              </a:spcBef>
              <a:spcAft>
                <a:spcPts val="0"/>
              </a:spcAft>
              <a:buNone/>
            </a:pPr>
            <a:r>
              <a:rPr lang="en" sz="1600" u="sng">
                <a:solidFill>
                  <a:schemeClr val="hlink"/>
                </a:solidFill>
                <a:hlinkClick r:id="rId5"/>
              </a:rPr>
              <a:t>quizlet.com/features/live</a:t>
            </a:r>
            <a:endParaRPr sz="1600"/>
          </a:p>
          <a:p>
            <a:pPr marL="0" lvl="0" indent="0"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8"/>
          <p:cNvPicPr preferRelativeResize="0"/>
          <p:nvPr/>
        </p:nvPicPr>
        <p:blipFill rotWithShape="1">
          <a:blip r:embed="rId3">
            <a:alphaModFix amt="39000"/>
          </a:blip>
          <a:srcRect l="3389" t="9779" r="3482"/>
          <a:stretch/>
        </p:blipFill>
        <p:spPr>
          <a:xfrm>
            <a:off x="25" y="669300"/>
            <a:ext cx="9144001" cy="4474202"/>
          </a:xfrm>
          <a:prstGeom prst="rect">
            <a:avLst/>
          </a:prstGeom>
          <a:noFill/>
          <a:ln>
            <a:noFill/>
          </a:ln>
        </p:spPr>
      </p:pic>
      <p:sp>
        <p:nvSpPr>
          <p:cNvPr id="114" name="Google Shape;114;p18"/>
          <p:cNvSpPr txBox="1"/>
          <p:nvPr/>
        </p:nvSpPr>
        <p:spPr>
          <a:xfrm>
            <a:off x="861375" y="1044075"/>
            <a:ext cx="6144900" cy="937500"/>
          </a:xfrm>
          <a:prstGeom prst="rect">
            <a:avLst/>
          </a:prstGeom>
          <a:noFill/>
          <a:ln>
            <a:noFill/>
          </a:ln>
        </p:spPr>
        <p:txBody>
          <a:bodyPr spcFirstLastPara="1" wrap="square" lIns="91425" tIns="91425" rIns="91425" bIns="91425" anchor="t" anchorCtr="0">
            <a:noAutofit/>
          </a:bodyPr>
          <a:lstStyle/>
          <a:p>
            <a:pPr marL="457200" lvl="0" indent="-330200" rtl="0">
              <a:lnSpc>
                <a:spcPct val="150000"/>
              </a:lnSpc>
              <a:spcBef>
                <a:spcPts val="0"/>
              </a:spcBef>
              <a:spcAft>
                <a:spcPts val="0"/>
              </a:spcAft>
              <a:buClr>
                <a:srgbClr val="434343"/>
              </a:buClr>
              <a:buSzPts val="1600"/>
              <a:buChar char="●"/>
            </a:pPr>
            <a:r>
              <a:rPr lang="en" sz="1600" b="1">
                <a:solidFill>
                  <a:srgbClr val="434343"/>
                </a:solidFill>
              </a:rPr>
              <a:t>Why use Quizlet?</a:t>
            </a:r>
            <a:endParaRPr sz="1600" b="1">
              <a:solidFill>
                <a:srgbClr val="434343"/>
              </a:solidFill>
            </a:endParaRPr>
          </a:p>
          <a:p>
            <a:pPr marL="914400" lvl="1" indent="-317500" rtl="0">
              <a:lnSpc>
                <a:spcPct val="150000"/>
              </a:lnSpc>
              <a:spcBef>
                <a:spcPts val="0"/>
              </a:spcBef>
              <a:spcAft>
                <a:spcPts val="0"/>
              </a:spcAft>
              <a:buClr>
                <a:srgbClr val="434343"/>
              </a:buClr>
              <a:buSzPts val="1400"/>
              <a:buChar char="○"/>
            </a:pPr>
            <a:r>
              <a:rPr lang="en">
                <a:solidFill>
                  <a:srgbClr val="434343"/>
                </a:solidFill>
              </a:rPr>
              <a:t>Engaging study activities (that work!)</a:t>
            </a:r>
            <a:endParaRPr>
              <a:solidFill>
                <a:srgbClr val="434343"/>
              </a:solidFill>
            </a:endParaRPr>
          </a:p>
          <a:p>
            <a:pPr marL="914400" lvl="1" indent="-317500" rtl="0">
              <a:lnSpc>
                <a:spcPct val="150000"/>
              </a:lnSpc>
              <a:spcBef>
                <a:spcPts val="0"/>
              </a:spcBef>
              <a:spcAft>
                <a:spcPts val="0"/>
              </a:spcAft>
              <a:buClr>
                <a:srgbClr val="434343"/>
              </a:buClr>
              <a:buSzPts val="1400"/>
              <a:buChar char="○"/>
            </a:pPr>
            <a:r>
              <a:rPr lang="en">
                <a:solidFill>
                  <a:srgbClr val="434343"/>
                </a:solidFill>
              </a:rPr>
              <a:t>Quizlet Live: Building soft skills with review</a:t>
            </a:r>
            <a:endParaRPr>
              <a:solidFill>
                <a:srgbClr val="434343"/>
              </a:solidFill>
            </a:endParaRPr>
          </a:p>
          <a:p>
            <a:pPr marL="914400" lvl="1" indent="-317500" rtl="0">
              <a:lnSpc>
                <a:spcPct val="150000"/>
              </a:lnSpc>
              <a:spcBef>
                <a:spcPts val="0"/>
              </a:spcBef>
              <a:spcAft>
                <a:spcPts val="0"/>
              </a:spcAft>
              <a:buClr>
                <a:srgbClr val="434343"/>
              </a:buClr>
              <a:buSzPts val="1400"/>
              <a:buChar char="○"/>
            </a:pPr>
            <a:r>
              <a:rPr lang="en">
                <a:solidFill>
                  <a:srgbClr val="434343"/>
                </a:solidFill>
              </a:rPr>
              <a:t>Use material created by other teachers</a:t>
            </a:r>
            <a:endParaRPr>
              <a:solidFill>
                <a:srgbClr val="434343"/>
              </a:solidFill>
            </a:endParaRPr>
          </a:p>
          <a:p>
            <a:pPr marL="914400" lvl="1" indent="-317500" rtl="0">
              <a:lnSpc>
                <a:spcPct val="150000"/>
              </a:lnSpc>
              <a:spcBef>
                <a:spcPts val="0"/>
              </a:spcBef>
              <a:spcAft>
                <a:spcPts val="0"/>
              </a:spcAft>
              <a:buClr>
                <a:srgbClr val="434343"/>
              </a:buClr>
              <a:buSzPts val="1400"/>
              <a:buChar char="○"/>
            </a:pPr>
            <a:r>
              <a:rPr lang="en">
                <a:solidFill>
                  <a:srgbClr val="434343"/>
                </a:solidFill>
              </a:rPr>
              <a:t>Create your own custom material</a:t>
            </a:r>
            <a:endParaRPr>
              <a:solidFill>
                <a:srgbClr val="434343"/>
              </a:solidFill>
            </a:endParaRPr>
          </a:p>
          <a:p>
            <a:pPr marL="914400" lvl="1" indent="-317500" rtl="0">
              <a:lnSpc>
                <a:spcPct val="150000"/>
              </a:lnSpc>
              <a:spcBef>
                <a:spcPts val="0"/>
              </a:spcBef>
              <a:spcAft>
                <a:spcPts val="0"/>
              </a:spcAft>
              <a:buClr>
                <a:srgbClr val="434343"/>
              </a:buClr>
              <a:buSzPts val="1400"/>
              <a:buChar char="○"/>
            </a:pPr>
            <a:r>
              <a:rPr lang="en">
                <a:solidFill>
                  <a:srgbClr val="434343"/>
                </a:solidFill>
              </a:rPr>
              <a:t>Set up classes and track student progress</a:t>
            </a:r>
            <a:endParaRPr>
              <a:solidFill>
                <a:srgbClr val="434343"/>
              </a:solidFill>
            </a:endParaRPr>
          </a:p>
          <a:p>
            <a:pPr marL="457200" lvl="0" indent="-330200" rtl="0">
              <a:lnSpc>
                <a:spcPct val="150000"/>
              </a:lnSpc>
              <a:spcBef>
                <a:spcPts val="0"/>
              </a:spcBef>
              <a:spcAft>
                <a:spcPts val="0"/>
              </a:spcAft>
              <a:buClr>
                <a:srgbClr val="434343"/>
              </a:buClr>
              <a:buSzPts val="1600"/>
              <a:buChar char="●"/>
            </a:pPr>
            <a:r>
              <a:rPr lang="en" sz="1600" b="1">
                <a:solidFill>
                  <a:srgbClr val="434343"/>
                </a:solidFill>
              </a:rPr>
              <a:t>Getting started on Quizlet</a:t>
            </a:r>
            <a:endParaRPr sz="1600" b="1">
              <a:solidFill>
                <a:srgbClr val="434343"/>
              </a:solidFill>
            </a:endParaRPr>
          </a:p>
          <a:p>
            <a:pPr marL="914400" lvl="1" indent="-317500" rtl="0">
              <a:lnSpc>
                <a:spcPct val="150000"/>
              </a:lnSpc>
              <a:spcBef>
                <a:spcPts val="0"/>
              </a:spcBef>
              <a:spcAft>
                <a:spcPts val="0"/>
              </a:spcAft>
              <a:buClr>
                <a:srgbClr val="434343"/>
              </a:buClr>
              <a:buSzPts val="1400"/>
              <a:buChar char="○"/>
            </a:pPr>
            <a:r>
              <a:rPr lang="en">
                <a:solidFill>
                  <a:srgbClr val="434343"/>
                </a:solidFill>
              </a:rPr>
              <a:t>Signing up for an account</a:t>
            </a:r>
            <a:endParaRPr>
              <a:solidFill>
                <a:srgbClr val="434343"/>
              </a:solidFill>
            </a:endParaRPr>
          </a:p>
          <a:p>
            <a:pPr marL="914400" lvl="1" indent="-317500" rtl="0">
              <a:lnSpc>
                <a:spcPct val="150000"/>
              </a:lnSpc>
              <a:spcBef>
                <a:spcPts val="0"/>
              </a:spcBef>
              <a:spcAft>
                <a:spcPts val="0"/>
              </a:spcAft>
              <a:buClr>
                <a:srgbClr val="434343"/>
              </a:buClr>
              <a:buSzPts val="1400"/>
              <a:buChar char="○"/>
            </a:pPr>
            <a:r>
              <a:rPr lang="en">
                <a:solidFill>
                  <a:srgbClr val="434343"/>
                </a:solidFill>
              </a:rPr>
              <a:t>Quizlet Teacher upgrade options</a:t>
            </a:r>
            <a:endParaRPr>
              <a:solidFill>
                <a:srgbClr val="434343"/>
              </a:solidFill>
            </a:endParaRPr>
          </a:p>
          <a:p>
            <a:pPr marL="914400" lvl="1" indent="-317500" rtl="0">
              <a:lnSpc>
                <a:spcPct val="150000"/>
              </a:lnSpc>
              <a:spcBef>
                <a:spcPts val="0"/>
              </a:spcBef>
              <a:spcAft>
                <a:spcPts val="0"/>
              </a:spcAft>
              <a:buClr>
                <a:srgbClr val="434343"/>
              </a:buClr>
              <a:buSzPts val="1400"/>
              <a:buChar char="○"/>
            </a:pPr>
            <a:r>
              <a:rPr lang="en">
                <a:solidFill>
                  <a:srgbClr val="434343"/>
                </a:solidFill>
              </a:rPr>
              <a:t>Video overviews</a:t>
            </a:r>
            <a:endParaRPr>
              <a:solidFill>
                <a:srgbClr val="434343"/>
              </a:solidFill>
            </a:endParaRPr>
          </a:p>
          <a:p>
            <a:pPr marL="457200" lvl="0" indent="-330200" rtl="0">
              <a:lnSpc>
                <a:spcPct val="150000"/>
              </a:lnSpc>
              <a:spcBef>
                <a:spcPts val="0"/>
              </a:spcBef>
              <a:spcAft>
                <a:spcPts val="0"/>
              </a:spcAft>
              <a:buClr>
                <a:srgbClr val="434343"/>
              </a:buClr>
              <a:buSzPts val="1600"/>
              <a:buChar char="●"/>
            </a:pPr>
            <a:r>
              <a:rPr lang="en" sz="1600" b="1">
                <a:solidFill>
                  <a:srgbClr val="434343"/>
                </a:solidFill>
              </a:rPr>
              <a:t>More resources</a:t>
            </a:r>
            <a:endParaRPr sz="1600" b="1">
              <a:solidFill>
                <a:srgbClr val="434343"/>
              </a:solidFill>
            </a:endParaRPr>
          </a:p>
        </p:txBody>
      </p:sp>
      <p:sp>
        <p:nvSpPr>
          <p:cNvPr id="115" name="Google Shape;115;p18"/>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Presentation Agenda</a:t>
            </a:r>
            <a:endParaRPr sz="24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txBox="1"/>
          <p:nvPr/>
        </p:nvSpPr>
        <p:spPr>
          <a:xfrm>
            <a:off x="2580075" y="2295700"/>
            <a:ext cx="4755300" cy="11244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endParaRPr sz="2200">
              <a:solidFill>
                <a:srgbClr val="434343"/>
              </a:solidFill>
            </a:endParaRPr>
          </a:p>
          <a:p>
            <a:pPr marL="0" lvl="0" indent="0" rtl="0">
              <a:lnSpc>
                <a:spcPct val="150000"/>
              </a:lnSpc>
              <a:spcBef>
                <a:spcPts val="0"/>
              </a:spcBef>
              <a:spcAft>
                <a:spcPts val="0"/>
              </a:spcAft>
              <a:buNone/>
            </a:pPr>
            <a:r>
              <a:rPr lang="en" sz="2200" b="1">
                <a:solidFill>
                  <a:srgbClr val="434343"/>
                </a:solidFill>
              </a:rPr>
              <a:t>Blog</a:t>
            </a:r>
            <a:r>
              <a:rPr lang="en" sz="2200">
                <a:solidFill>
                  <a:srgbClr val="434343"/>
                </a:solidFill>
              </a:rPr>
              <a:t>:  quizlet.com/blog</a:t>
            </a:r>
            <a:endParaRPr sz="2200">
              <a:solidFill>
                <a:srgbClr val="434343"/>
              </a:solidFill>
            </a:endParaRPr>
          </a:p>
          <a:p>
            <a:pPr marL="0" lvl="0" indent="0" rtl="0">
              <a:lnSpc>
                <a:spcPct val="150000"/>
              </a:lnSpc>
              <a:spcBef>
                <a:spcPts val="0"/>
              </a:spcBef>
              <a:spcAft>
                <a:spcPts val="0"/>
              </a:spcAft>
              <a:buNone/>
            </a:pPr>
            <a:r>
              <a:rPr lang="en" sz="2200" b="1">
                <a:solidFill>
                  <a:srgbClr val="434343"/>
                </a:solidFill>
              </a:rPr>
              <a:t>Facebook</a:t>
            </a:r>
            <a:r>
              <a:rPr lang="en" sz="2200">
                <a:solidFill>
                  <a:srgbClr val="434343"/>
                </a:solidFill>
              </a:rPr>
              <a:t>:  facebook.com/quizlet</a:t>
            </a:r>
            <a:endParaRPr sz="2200">
              <a:solidFill>
                <a:srgbClr val="434343"/>
              </a:solidFill>
            </a:endParaRPr>
          </a:p>
          <a:p>
            <a:pPr marL="0" lvl="0" indent="0" rtl="0">
              <a:lnSpc>
                <a:spcPct val="150000"/>
              </a:lnSpc>
              <a:spcBef>
                <a:spcPts val="0"/>
              </a:spcBef>
              <a:spcAft>
                <a:spcPts val="0"/>
              </a:spcAft>
              <a:buNone/>
            </a:pPr>
            <a:r>
              <a:rPr lang="en" sz="2200" b="1">
                <a:solidFill>
                  <a:srgbClr val="434343"/>
                </a:solidFill>
              </a:rPr>
              <a:t>Twitter</a:t>
            </a:r>
            <a:r>
              <a:rPr lang="en" sz="2200">
                <a:solidFill>
                  <a:srgbClr val="434343"/>
                </a:solidFill>
              </a:rPr>
              <a:t>:  twitter.com/quizlet</a:t>
            </a:r>
            <a:endParaRPr sz="2200">
              <a:solidFill>
                <a:srgbClr val="434343"/>
              </a:solidFill>
            </a:endParaRPr>
          </a:p>
        </p:txBody>
      </p:sp>
      <p:pic>
        <p:nvPicPr>
          <p:cNvPr id="324" name="Google Shape;324;p36"/>
          <p:cNvPicPr preferRelativeResize="0"/>
          <p:nvPr/>
        </p:nvPicPr>
        <p:blipFill rotWithShape="1">
          <a:blip r:embed="rId3">
            <a:alphaModFix/>
          </a:blip>
          <a:srcRect l="34320" t="18355" r="34832" b="39965"/>
          <a:stretch/>
        </p:blipFill>
        <p:spPr>
          <a:xfrm>
            <a:off x="1764950" y="3326542"/>
            <a:ext cx="444350" cy="450289"/>
          </a:xfrm>
          <a:prstGeom prst="rect">
            <a:avLst/>
          </a:prstGeom>
          <a:noFill/>
          <a:ln>
            <a:noFill/>
          </a:ln>
        </p:spPr>
      </p:pic>
      <p:pic>
        <p:nvPicPr>
          <p:cNvPr id="325" name="Google Shape;325;p36"/>
          <p:cNvPicPr preferRelativeResize="0"/>
          <p:nvPr/>
        </p:nvPicPr>
        <p:blipFill rotWithShape="1">
          <a:blip r:embed="rId4">
            <a:alphaModFix/>
          </a:blip>
          <a:srcRect l="34574" t="18039" r="34577" b="40280"/>
          <a:stretch/>
        </p:blipFill>
        <p:spPr>
          <a:xfrm>
            <a:off x="1764950" y="3831486"/>
            <a:ext cx="444350" cy="450289"/>
          </a:xfrm>
          <a:prstGeom prst="rect">
            <a:avLst/>
          </a:prstGeom>
          <a:noFill/>
          <a:ln>
            <a:noFill/>
          </a:ln>
        </p:spPr>
      </p:pic>
      <p:pic>
        <p:nvPicPr>
          <p:cNvPr id="326" name="Google Shape;326;p36"/>
          <p:cNvPicPr preferRelativeResize="0"/>
          <p:nvPr/>
        </p:nvPicPr>
        <p:blipFill rotWithShape="1">
          <a:blip r:embed="rId5">
            <a:alphaModFix/>
          </a:blip>
          <a:srcRect l="34495" t="18348" r="34655" b="39969"/>
          <a:stretch/>
        </p:blipFill>
        <p:spPr>
          <a:xfrm>
            <a:off x="1764950" y="2821575"/>
            <a:ext cx="444350" cy="450289"/>
          </a:xfrm>
          <a:prstGeom prst="rect">
            <a:avLst/>
          </a:prstGeom>
          <a:noFill/>
          <a:ln>
            <a:noFill/>
          </a:ln>
        </p:spPr>
      </p:pic>
      <p:sp>
        <p:nvSpPr>
          <p:cNvPr id="327" name="Google Shape;327;p36"/>
          <p:cNvSpPr txBox="1"/>
          <p:nvPr/>
        </p:nvSpPr>
        <p:spPr>
          <a:xfrm>
            <a:off x="2526950" y="1074525"/>
            <a:ext cx="5100600" cy="2292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2200" b="1">
                <a:solidFill>
                  <a:srgbClr val="434343"/>
                </a:solidFill>
              </a:rPr>
              <a:t>For Teachers:  </a:t>
            </a:r>
            <a:r>
              <a:rPr lang="en" sz="2200">
                <a:solidFill>
                  <a:srgbClr val="434343"/>
                </a:solidFill>
              </a:rPr>
              <a:t>quizlet.com/teachers</a:t>
            </a:r>
            <a:endParaRPr sz="2200">
              <a:solidFill>
                <a:srgbClr val="434343"/>
              </a:solidFill>
            </a:endParaRPr>
          </a:p>
          <a:p>
            <a:pPr marL="0" lvl="0" indent="0" rtl="0">
              <a:lnSpc>
                <a:spcPct val="150000"/>
              </a:lnSpc>
              <a:spcBef>
                <a:spcPts val="0"/>
              </a:spcBef>
              <a:spcAft>
                <a:spcPts val="0"/>
              </a:spcAft>
              <a:buNone/>
            </a:pPr>
            <a:r>
              <a:rPr lang="en" sz="2200" b="1">
                <a:solidFill>
                  <a:srgbClr val="434343"/>
                </a:solidFill>
              </a:rPr>
              <a:t>Quizlet Help Center</a:t>
            </a:r>
            <a:r>
              <a:rPr lang="en" sz="2200">
                <a:solidFill>
                  <a:srgbClr val="434343"/>
                </a:solidFill>
              </a:rPr>
              <a:t>:  quizlet.com/help</a:t>
            </a:r>
            <a:endParaRPr sz="2200"/>
          </a:p>
        </p:txBody>
      </p:sp>
      <p:cxnSp>
        <p:nvCxnSpPr>
          <p:cNvPr id="328" name="Google Shape;328;p36"/>
          <p:cNvCxnSpPr/>
          <p:nvPr/>
        </p:nvCxnSpPr>
        <p:spPr>
          <a:xfrm>
            <a:off x="1382100" y="2479525"/>
            <a:ext cx="6379800" cy="0"/>
          </a:xfrm>
          <a:prstGeom prst="straightConnector1">
            <a:avLst/>
          </a:prstGeom>
          <a:noFill/>
          <a:ln w="28575" cap="flat" cmpd="sng">
            <a:solidFill>
              <a:srgbClr val="D9D9D9"/>
            </a:solidFill>
            <a:prstDash val="solid"/>
            <a:round/>
            <a:headEnd type="none" w="med" len="med"/>
            <a:tailEnd type="none" w="med" len="med"/>
          </a:ln>
        </p:spPr>
      </p:cxnSp>
      <p:pic>
        <p:nvPicPr>
          <p:cNvPr id="329" name="Google Shape;329;p36"/>
          <p:cNvPicPr preferRelativeResize="0"/>
          <p:nvPr/>
        </p:nvPicPr>
        <p:blipFill>
          <a:blip r:embed="rId6">
            <a:alphaModFix/>
          </a:blip>
          <a:stretch>
            <a:fillRect/>
          </a:stretch>
        </p:blipFill>
        <p:spPr>
          <a:xfrm>
            <a:off x="1702950" y="1303726"/>
            <a:ext cx="602700" cy="602700"/>
          </a:xfrm>
          <a:prstGeom prst="rect">
            <a:avLst/>
          </a:prstGeom>
          <a:noFill/>
          <a:ln>
            <a:noFill/>
          </a:ln>
        </p:spPr>
      </p:pic>
      <p:sp>
        <p:nvSpPr>
          <p:cNvPr id="330" name="Google Shape;330;p36"/>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More teacher resources</a:t>
            </a:r>
            <a:endParaRPr sz="2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Why use Quizlet?</a:t>
            </a:r>
            <a:endParaRPr sz="2400">
              <a:latin typeface="Calibri"/>
              <a:ea typeface="Calibri"/>
              <a:cs typeface="Calibri"/>
              <a:sym typeface="Calibri"/>
            </a:endParaRPr>
          </a:p>
        </p:txBody>
      </p:sp>
      <p:grpSp>
        <p:nvGrpSpPr>
          <p:cNvPr id="121" name="Google Shape;121;p19"/>
          <p:cNvGrpSpPr/>
          <p:nvPr/>
        </p:nvGrpSpPr>
        <p:grpSpPr>
          <a:xfrm>
            <a:off x="762475" y="1943275"/>
            <a:ext cx="3438250" cy="1271400"/>
            <a:chOff x="762475" y="1943275"/>
            <a:chExt cx="3438250" cy="1271400"/>
          </a:xfrm>
        </p:grpSpPr>
        <p:sp>
          <p:nvSpPr>
            <p:cNvPr id="122" name="Google Shape;122;p19"/>
            <p:cNvSpPr txBox="1"/>
            <p:nvPr/>
          </p:nvSpPr>
          <p:spPr>
            <a:xfrm>
              <a:off x="815525" y="1943275"/>
              <a:ext cx="33852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600" b="1">
                  <a:solidFill>
                    <a:srgbClr val="434343"/>
                  </a:solidFill>
                </a:rPr>
                <a:t>Students love it</a:t>
              </a:r>
              <a:endParaRPr sz="1600" b="1">
                <a:solidFill>
                  <a:srgbClr val="434343"/>
                </a:solidFill>
              </a:endParaRPr>
            </a:p>
            <a:p>
              <a:pPr marL="673100" lvl="0" indent="0" rtl="0">
                <a:lnSpc>
                  <a:spcPct val="116666"/>
                </a:lnSpc>
                <a:spcBef>
                  <a:spcPts val="0"/>
                </a:spcBef>
                <a:spcAft>
                  <a:spcPts val="0"/>
                </a:spcAft>
                <a:buNone/>
              </a:pPr>
              <a:r>
                <a:rPr lang="en">
                  <a:solidFill>
                    <a:srgbClr val="434343"/>
                  </a:solidFill>
                </a:rPr>
                <a:t>90% of learners say Quizlet motivates them more; 95% feel it improves their grades.</a:t>
              </a:r>
              <a:endParaRPr/>
            </a:p>
          </p:txBody>
        </p:sp>
        <p:pic>
          <p:nvPicPr>
            <p:cNvPr id="123" name="Google Shape;123;p19"/>
            <p:cNvPicPr preferRelativeResize="0"/>
            <p:nvPr/>
          </p:nvPicPr>
          <p:blipFill>
            <a:blip r:embed="rId3">
              <a:alphaModFix/>
            </a:blip>
            <a:stretch>
              <a:fillRect/>
            </a:stretch>
          </p:blipFill>
          <p:spPr>
            <a:xfrm>
              <a:off x="762475" y="2098800"/>
              <a:ext cx="526372" cy="476250"/>
            </a:xfrm>
            <a:prstGeom prst="rect">
              <a:avLst/>
            </a:prstGeom>
            <a:noFill/>
            <a:ln>
              <a:noFill/>
            </a:ln>
          </p:spPr>
        </p:pic>
      </p:grpSp>
      <p:grpSp>
        <p:nvGrpSpPr>
          <p:cNvPr id="124" name="Google Shape;124;p19"/>
          <p:cNvGrpSpPr/>
          <p:nvPr/>
        </p:nvGrpSpPr>
        <p:grpSpPr>
          <a:xfrm>
            <a:off x="4880550" y="3421850"/>
            <a:ext cx="3466500" cy="1271400"/>
            <a:chOff x="4880550" y="3421850"/>
            <a:chExt cx="3466500" cy="1271400"/>
          </a:xfrm>
        </p:grpSpPr>
        <p:sp>
          <p:nvSpPr>
            <p:cNvPr id="125" name="Google Shape;125;p19"/>
            <p:cNvSpPr txBox="1"/>
            <p:nvPr/>
          </p:nvSpPr>
          <p:spPr>
            <a:xfrm>
              <a:off x="4961850" y="3421850"/>
              <a:ext cx="33852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600" b="1">
                  <a:solidFill>
                    <a:srgbClr val="434343"/>
                  </a:solidFill>
                </a:rPr>
                <a:t>Manage your classes</a:t>
              </a:r>
              <a:endParaRPr sz="1600" b="1">
                <a:solidFill>
                  <a:srgbClr val="434343"/>
                </a:solidFill>
              </a:endParaRPr>
            </a:p>
            <a:p>
              <a:pPr marL="673100" lvl="0" indent="0" rtl="0">
                <a:lnSpc>
                  <a:spcPct val="116666"/>
                </a:lnSpc>
                <a:spcBef>
                  <a:spcPts val="0"/>
                </a:spcBef>
                <a:spcAft>
                  <a:spcPts val="0"/>
                </a:spcAft>
                <a:buNone/>
              </a:pPr>
              <a:r>
                <a:rPr lang="en">
                  <a:solidFill>
                    <a:srgbClr val="434343"/>
                  </a:solidFill>
                </a:rPr>
                <a:t>Create up to 8 classes for free, or upgrade to create unlimited and track student progress.</a:t>
              </a:r>
              <a:endParaRPr>
                <a:solidFill>
                  <a:srgbClr val="434343"/>
                </a:solidFill>
              </a:endParaRPr>
            </a:p>
          </p:txBody>
        </p:sp>
        <p:pic>
          <p:nvPicPr>
            <p:cNvPr id="126" name="Google Shape;126;p19"/>
            <p:cNvPicPr preferRelativeResize="0"/>
            <p:nvPr/>
          </p:nvPicPr>
          <p:blipFill>
            <a:blip r:embed="rId4">
              <a:alphaModFix/>
            </a:blip>
            <a:stretch>
              <a:fillRect/>
            </a:stretch>
          </p:blipFill>
          <p:spPr>
            <a:xfrm>
              <a:off x="4880550" y="3529025"/>
              <a:ext cx="630900" cy="371118"/>
            </a:xfrm>
            <a:prstGeom prst="rect">
              <a:avLst/>
            </a:prstGeom>
            <a:noFill/>
            <a:ln>
              <a:noFill/>
            </a:ln>
          </p:spPr>
        </p:pic>
      </p:grpSp>
      <p:grpSp>
        <p:nvGrpSpPr>
          <p:cNvPr id="127" name="Google Shape;127;p19"/>
          <p:cNvGrpSpPr/>
          <p:nvPr/>
        </p:nvGrpSpPr>
        <p:grpSpPr>
          <a:xfrm>
            <a:off x="4961850" y="1943275"/>
            <a:ext cx="3385200" cy="1271400"/>
            <a:chOff x="4961850" y="1943275"/>
            <a:chExt cx="3385200" cy="1271400"/>
          </a:xfrm>
        </p:grpSpPr>
        <p:sp>
          <p:nvSpPr>
            <p:cNvPr id="128" name="Google Shape;128;p19"/>
            <p:cNvSpPr txBox="1"/>
            <p:nvPr/>
          </p:nvSpPr>
          <p:spPr>
            <a:xfrm>
              <a:off x="4961850" y="1943275"/>
              <a:ext cx="33852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600" b="1">
                  <a:solidFill>
                    <a:srgbClr val="434343"/>
                  </a:solidFill>
                </a:rPr>
                <a:t>Free and easy to use</a:t>
              </a:r>
              <a:endParaRPr sz="1600" b="1">
                <a:solidFill>
                  <a:srgbClr val="434343"/>
                </a:solidFill>
              </a:endParaRPr>
            </a:p>
            <a:p>
              <a:pPr marL="673100" lvl="0" indent="0" rtl="0">
                <a:lnSpc>
                  <a:spcPct val="116666"/>
                </a:lnSpc>
                <a:spcBef>
                  <a:spcPts val="0"/>
                </a:spcBef>
                <a:spcAft>
                  <a:spcPts val="0"/>
                </a:spcAft>
                <a:buNone/>
              </a:pPr>
              <a:r>
                <a:rPr lang="en">
                  <a:solidFill>
                    <a:srgbClr val="434343"/>
                  </a:solidFill>
                </a:rPr>
                <a:t>Signing up takes 30 seconds. Find existing study content or create your own easily.</a:t>
              </a:r>
              <a:endParaRPr>
                <a:solidFill>
                  <a:srgbClr val="434343"/>
                </a:solidFill>
              </a:endParaRPr>
            </a:p>
          </p:txBody>
        </p:sp>
        <p:pic>
          <p:nvPicPr>
            <p:cNvPr id="129" name="Google Shape;129;p19"/>
            <p:cNvPicPr preferRelativeResize="0"/>
            <p:nvPr/>
          </p:nvPicPr>
          <p:blipFill>
            <a:blip r:embed="rId5">
              <a:alphaModFix/>
            </a:blip>
            <a:stretch>
              <a:fillRect/>
            </a:stretch>
          </p:blipFill>
          <p:spPr>
            <a:xfrm>
              <a:off x="5037500" y="2098800"/>
              <a:ext cx="301325" cy="602650"/>
            </a:xfrm>
            <a:prstGeom prst="rect">
              <a:avLst/>
            </a:prstGeom>
            <a:noFill/>
            <a:ln>
              <a:noFill/>
            </a:ln>
          </p:spPr>
        </p:pic>
      </p:grpSp>
      <p:grpSp>
        <p:nvGrpSpPr>
          <p:cNvPr id="130" name="Google Shape;130;p19"/>
          <p:cNvGrpSpPr/>
          <p:nvPr/>
        </p:nvGrpSpPr>
        <p:grpSpPr>
          <a:xfrm>
            <a:off x="710213" y="3421850"/>
            <a:ext cx="3701413" cy="1271400"/>
            <a:chOff x="710213" y="3421850"/>
            <a:chExt cx="3701413" cy="1271400"/>
          </a:xfrm>
        </p:grpSpPr>
        <p:sp>
          <p:nvSpPr>
            <p:cNvPr id="131" name="Google Shape;131;p19"/>
            <p:cNvSpPr txBox="1"/>
            <p:nvPr/>
          </p:nvSpPr>
          <p:spPr>
            <a:xfrm>
              <a:off x="815525" y="3421850"/>
              <a:ext cx="3596100" cy="1271400"/>
            </a:xfrm>
            <a:prstGeom prst="rect">
              <a:avLst/>
            </a:prstGeom>
            <a:noFill/>
            <a:ln>
              <a:noFill/>
            </a:ln>
          </p:spPr>
          <p:txBody>
            <a:bodyPr spcFirstLastPara="1" wrap="square" lIns="91425" tIns="91425" rIns="91425" bIns="91425" anchor="ctr" anchorCtr="0">
              <a:noAutofit/>
            </a:bodyPr>
            <a:lstStyle/>
            <a:p>
              <a:pPr marL="673100" lvl="0" indent="0" rtl="0">
                <a:lnSpc>
                  <a:spcPct val="131250"/>
                </a:lnSpc>
                <a:spcBef>
                  <a:spcPts val="0"/>
                </a:spcBef>
                <a:spcAft>
                  <a:spcPts val="0"/>
                </a:spcAft>
                <a:buNone/>
              </a:pPr>
              <a:r>
                <a:rPr lang="en" sz="1600" b="1">
                  <a:solidFill>
                    <a:srgbClr val="434343"/>
                  </a:solidFill>
                </a:rPr>
                <a:t>Choose what works</a:t>
              </a:r>
              <a:endParaRPr sz="1600" b="1">
                <a:solidFill>
                  <a:srgbClr val="434343"/>
                </a:solidFill>
              </a:endParaRPr>
            </a:p>
            <a:p>
              <a:pPr marL="673100" lvl="0" indent="0" rtl="0">
                <a:lnSpc>
                  <a:spcPct val="116666"/>
                </a:lnSpc>
                <a:spcBef>
                  <a:spcPts val="0"/>
                </a:spcBef>
                <a:spcAft>
                  <a:spcPts val="0"/>
                </a:spcAft>
                <a:buNone/>
              </a:pPr>
              <a:r>
                <a:rPr lang="en">
                  <a:solidFill>
                    <a:srgbClr val="434343"/>
                  </a:solidFill>
                </a:rPr>
                <a:t>Interactive material + eight learning activities and games support and engage all students.</a:t>
              </a:r>
              <a:endParaRPr>
                <a:solidFill>
                  <a:srgbClr val="434343"/>
                </a:solidFill>
              </a:endParaRPr>
            </a:p>
          </p:txBody>
        </p:sp>
        <p:pic>
          <p:nvPicPr>
            <p:cNvPr id="132" name="Google Shape;132;p19"/>
            <p:cNvPicPr preferRelativeResize="0"/>
            <p:nvPr/>
          </p:nvPicPr>
          <p:blipFill>
            <a:blip r:embed="rId6">
              <a:alphaModFix/>
            </a:blip>
            <a:stretch>
              <a:fillRect/>
            </a:stretch>
          </p:blipFill>
          <p:spPr>
            <a:xfrm>
              <a:off x="710213" y="3529022"/>
              <a:ext cx="630900" cy="510386"/>
            </a:xfrm>
            <a:prstGeom prst="rect">
              <a:avLst/>
            </a:prstGeom>
            <a:noFill/>
            <a:ln>
              <a:noFill/>
            </a:ln>
          </p:spPr>
        </p:pic>
      </p:grpSp>
      <p:sp>
        <p:nvSpPr>
          <p:cNvPr id="133" name="Google Shape;133;p19"/>
          <p:cNvSpPr txBox="1"/>
          <p:nvPr/>
        </p:nvSpPr>
        <p:spPr>
          <a:xfrm>
            <a:off x="656275" y="1015375"/>
            <a:ext cx="7831500" cy="927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1600" b="1">
                <a:solidFill>
                  <a:srgbClr val="4157B2"/>
                </a:solidFill>
              </a:rPr>
              <a:t>Quizlet is an effective way to get your students engaged with the material being taught in class, and can be used in and out of the classroom.</a:t>
            </a:r>
            <a:endParaRPr>
              <a:solidFill>
                <a:srgbClr val="4157B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Engaging study activities (that work)</a:t>
            </a:r>
            <a:endParaRPr sz="2400">
              <a:latin typeface="Calibri"/>
              <a:ea typeface="Calibri"/>
              <a:cs typeface="Calibri"/>
              <a:sym typeface="Calibri"/>
            </a:endParaRPr>
          </a:p>
        </p:txBody>
      </p:sp>
      <p:sp>
        <p:nvSpPr>
          <p:cNvPr id="139" name="Google Shape;139;p20"/>
          <p:cNvSpPr txBox="1"/>
          <p:nvPr/>
        </p:nvSpPr>
        <p:spPr>
          <a:xfrm>
            <a:off x="333000" y="997350"/>
            <a:ext cx="8478000" cy="852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600">
                <a:solidFill>
                  <a:srgbClr val="434343"/>
                </a:solidFill>
              </a:rPr>
              <a:t>Quizlet offers several </a:t>
            </a:r>
            <a:r>
              <a:rPr lang="en" sz="1600" b="1">
                <a:solidFill>
                  <a:srgbClr val="4157B2"/>
                </a:solidFill>
              </a:rPr>
              <a:t>different learning activities</a:t>
            </a:r>
            <a:r>
              <a:rPr lang="en" sz="1600">
                <a:solidFill>
                  <a:srgbClr val="434343"/>
                </a:solidFill>
              </a:rPr>
              <a:t> that students can use based on what works for them, and that allow them to study </a:t>
            </a:r>
            <a:r>
              <a:rPr lang="en" sz="1600" b="1">
                <a:solidFill>
                  <a:srgbClr val="4157B2"/>
                </a:solidFill>
              </a:rPr>
              <a:t>at their own pace</a:t>
            </a:r>
            <a:r>
              <a:rPr lang="en" sz="1600">
                <a:solidFill>
                  <a:srgbClr val="434343"/>
                </a:solidFill>
              </a:rPr>
              <a:t>.</a:t>
            </a:r>
            <a:endParaRPr sz="1600">
              <a:solidFill>
                <a:srgbClr val="434343"/>
              </a:solidFill>
            </a:endParaRPr>
          </a:p>
        </p:txBody>
      </p:sp>
      <p:pic>
        <p:nvPicPr>
          <p:cNvPr id="140" name="Google Shape;140;p20"/>
          <p:cNvPicPr preferRelativeResize="0"/>
          <p:nvPr/>
        </p:nvPicPr>
        <p:blipFill>
          <a:blip r:embed="rId3">
            <a:alphaModFix/>
          </a:blip>
          <a:stretch>
            <a:fillRect/>
          </a:stretch>
        </p:blipFill>
        <p:spPr>
          <a:xfrm>
            <a:off x="720013" y="2048200"/>
            <a:ext cx="7814774" cy="1581300"/>
          </a:xfrm>
          <a:prstGeom prst="rect">
            <a:avLst/>
          </a:prstGeom>
          <a:noFill/>
          <a:ln>
            <a:noFill/>
          </a:ln>
        </p:spPr>
      </p:pic>
      <p:grpSp>
        <p:nvGrpSpPr>
          <p:cNvPr id="141" name="Google Shape;141;p20"/>
          <p:cNvGrpSpPr/>
          <p:nvPr/>
        </p:nvGrpSpPr>
        <p:grpSpPr>
          <a:xfrm>
            <a:off x="6791375" y="3558369"/>
            <a:ext cx="1639800" cy="971534"/>
            <a:chOff x="5188950" y="3490800"/>
            <a:chExt cx="1639800" cy="971534"/>
          </a:xfrm>
        </p:grpSpPr>
        <p:sp>
          <p:nvSpPr>
            <p:cNvPr id="142" name="Google Shape;142;p20"/>
            <p:cNvSpPr txBox="1"/>
            <p:nvPr/>
          </p:nvSpPr>
          <p:spPr>
            <a:xfrm>
              <a:off x="5188950" y="3720134"/>
              <a:ext cx="1639800" cy="74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Timed games with a group leaderboard</a:t>
              </a:r>
              <a:endParaRPr sz="1200" i="1">
                <a:solidFill>
                  <a:srgbClr val="4157B2"/>
                </a:solidFill>
              </a:endParaRPr>
            </a:p>
          </p:txBody>
        </p:sp>
        <p:grpSp>
          <p:nvGrpSpPr>
            <p:cNvPr id="143" name="Google Shape;143;p20"/>
            <p:cNvGrpSpPr/>
            <p:nvPr/>
          </p:nvGrpSpPr>
          <p:grpSpPr>
            <a:xfrm>
              <a:off x="5254200" y="3490800"/>
              <a:ext cx="1058700" cy="240300"/>
              <a:chOff x="5254200" y="3490800"/>
              <a:chExt cx="1058700" cy="240300"/>
            </a:xfrm>
          </p:grpSpPr>
          <p:cxnSp>
            <p:nvCxnSpPr>
              <p:cNvPr id="144" name="Google Shape;144;p20"/>
              <p:cNvCxnSpPr/>
              <p:nvPr/>
            </p:nvCxnSpPr>
            <p:spPr>
              <a:xfrm>
                <a:off x="5254200" y="3730050"/>
                <a:ext cx="1054800" cy="0"/>
              </a:xfrm>
              <a:prstGeom prst="straightConnector1">
                <a:avLst/>
              </a:prstGeom>
              <a:noFill/>
              <a:ln w="28575" cap="flat" cmpd="sng">
                <a:solidFill>
                  <a:srgbClr val="4157B2"/>
                </a:solidFill>
                <a:prstDash val="solid"/>
                <a:round/>
                <a:headEnd type="none" w="med" len="med"/>
                <a:tailEnd type="none" w="med" len="med"/>
              </a:ln>
            </p:spPr>
          </p:cxnSp>
          <p:cxnSp>
            <p:nvCxnSpPr>
              <p:cNvPr id="145" name="Google Shape;145;p20"/>
              <p:cNvCxnSpPr/>
              <p:nvPr/>
            </p:nvCxnSpPr>
            <p:spPr>
              <a:xfrm rot="10800000">
                <a:off x="5254200" y="3490800"/>
                <a:ext cx="3900" cy="240300"/>
              </a:xfrm>
              <a:prstGeom prst="straightConnector1">
                <a:avLst/>
              </a:prstGeom>
              <a:noFill/>
              <a:ln w="28575" cap="flat" cmpd="sng">
                <a:solidFill>
                  <a:srgbClr val="4157B2"/>
                </a:solidFill>
                <a:prstDash val="solid"/>
                <a:round/>
                <a:headEnd type="none" w="med" len="med"/>
                <a:tailEnd type="none" w="med" len="med"/>
              </a:ln>
            </p:spPr>
          </p:cxnSp>
          <p:cxnSp>
            <p:nvCxnSpPr>
              <p:cNvPr id="146" name="Google Shape;146;p20"/>
              <p:cNvCxnSpPr/>
              <p:nvPr/>
            </p:nvCxnSpPr>
            <p:spPr>
              <a:xfrm rot="10800000">
                <a:off x="6309000" y="3490800"/>
                <a:ext cx="3900" cy="240300"/>
              </a:xfrm>
              <a:prstGeom prst="straightConnector1">
                <a:avLst/>
              </a:prstGeom>
              <a:noFill/>
              <a:ln w="28575" cap="flat" cmpd="sng">
                <a:solidFill>
                  <a:srgbClr val="4157B2"/>
                </a:solidFill>
                <a:prstDash val="solid"/>
                <a:round/>
                <a:headEnd type="none" w="med" len="med"/>
                <a:tailEnd type="none" w="med" len="med"/>
              </a:ln>
            </p:spPr>
          </p:cxnSp>
        </p:grpSp>
      </p:grpSp>
      <p:grpSp>
        <p:nvGrpSpPr>
          <p:cNvPr id="147" name="Google Shape;147;p20"/>
          <p:cNvGrpSpPr/>
          <p:nvPr/>
        </p:nvGrpSpPr>
        <p:grpSpPr>
          <a:xfrm>
            <a:off x="1315125" y="3705800"/>
            <a:ext cx="5201400" cy="966043"/>
            <a:chOff x="38275" y="3715406"/>
            <a:chExt cx="5201400" cy="966043"/>
          </a:xfrm>
        </p:grpSpPr>
        <p:sp>
          <p:nvSpPr>
            <p:cNvPr id="148" name="Google Shape;148;p20"/>
            <p:cNvSpPr txBox="1"/>
            <p:nvPr/>
          </p:nvSpPr>
          <p:spPr>
            <a:xfrm>
              <a:off x="1400025" y="3744800"/>
              <a:ext cx="2363400" cy="74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Independent study activities</a:t>
              </a:r>
              <a:endParaRPr sz="1200" i="1">
                <a:solidFill>
                  <a:srgbClr val="4157B2"/>
                </a:solidFill>
              </a:endParaRPr>
            </a:p>
          </p:txBody>
        </p:sp>
        <p:sp>
          <p:nvSpPr>
            <p:cNvPr id="149" name="Google Shape;149;p20"/>
            <p:cNvSpPr txBox="1"/>
            <p:nvPr/>
          </p:nvSpPr>
          <p:spPr>
            <a:xfrm>
              <a:off x="3751975" y="3939248"/>
              <a:ext cx="1487700" cy="74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Practice tests</a:t>
              </a:r>
              <a:endParaRPr sz="1200" i="1">
                <a:solidFill>
                  <a:srgbClr val="4157B2"/>
                </a:solidFill>
              </a:endParaRPr>
            </a:p>
          </p:txBody>
        </p:sp>
        <p:cxnSp>
          <p:nvCxnSpPr>
            <p:cNvPr id="150" name="Google Shape;150;p20"/>
            <p:cNvCxnSpPr/>
            <p:nvPr/>
          </p:nvCxnSpPr>
          <p:spPr>
            <a:xfrm>
              <a:off x="38275" y="3715406"/>
              <a:ext cx="4308900" cy="14700"/>
            </a:xfrm>
            <a:prstGeom prst="straightConnector1">
              <a:avLst/>
            </a:prstGeom>
            <a:noFill/>
            <a:ln w="28575" cap="flat" cmpd="sng">
              <a:solidFill>
                <a:srgbClr val="4157B2"/>
              </a:solidFill>
              <a:prstDash val="solid"/>
              <a:round/>
              <a:headEnd type="none" w="med" len="med"/>
              <a:tailEnd type="none" w="med" len="med"/>
            </a:ln>
          </p:spPr>
        </p:cxnSp>
      </p:grpSp>
      <p:cxnSp>
        <p:nvCxnSpPr>
          <p:cNvPr id="151" name="Google Shape;151;p20"/>
          <p:cNvCxnSpPr/>
          <p:nvPr/>
        </p:nvCxnSpPr>
        <p:spPr>
          <a:xfrm rot="10800000">
            <a:off x="1311825" y="3482325"/>
            <a:ext cx="3300" cy="519300"/>
          </a:xfrm>
          <a:prstGeom prst="straightConnector1">
            <a:avLst/>
          </a:prstGeom>
          <a:noFill/>
          <a:ln w="28575" cap="flat" cmpd="sng">
            <a:solidFill>
              <a:srgbClr val="4157B2"/>
            </a:solidFill>
            <a:prstDash val="solid"/>
            <a:round/>
            <a:headEnd type="none" w="med" len="med"/>
            <a:tailEnd type="none" w="med" len="med"/>
          </a:ln>
        </p:spPr>
      </p:cxnSp>
      <p:sp>
        <p:nvSpPr>
          <p:cNvPr id="152" name="Google Shape;152;p20"/>
          <p:cNvSpPr txBox="1"/>
          <p:nvPr/>
        </p:nvSpPr>
        <p:spPr>
          <a:xfrm>
            <a:off x="609225" y="3948875"/>
            <a:ext cx="1860900" cy="74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An adaptive study plan</a:t>
            </a:r>
            <a:endParaRPr sz="1200" i="1">
              <a:solidFill>
                <a:srgbClr val="4157B2"/>
              </a:solidFill>
            </a:endParaRPr>
          </a:p>
        </p:txBody>
      </p:sp>
      <p:cxnSp>
        <p:nvCxnSpPr>
          <p:cNvPr id="153" name="Google Shape;153;p20"/>
          <p:cNvCxnSpPr/>
          <p:nvPr/>
        </p:nvCxnSpPr>
        <p:spPr>
          <a:xfrm rot="10800000">
            <a:off x="5626597" y="3482325"/>
            <a:ext cx="3300" cy="519300"/>
          </a:xfrm>
          <a:prstGeom prst="straightConnector1">
            <a:avLst/>
          </a:prstGeom>
          <a:noFill/>
          <a:ln w="28575" cap="flat" cmpd="sng">
            <a:solidFill>
              <a:srgbClr val="4157B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Engaging study activities (that work)</a:t>
            </a:r>
            <a:endParaRPr sz="2400">
              <a:latin typeface="Calibri"/>
              <a:ea typeface="Calibri"/>
              <a:cs typeface="Calibri"/>
              <a:sym typeface="Calibri"/>
            </a:endParaRPr>
          </a:p>
        </p:txBody>
      </p:sp>
      <p:sp>
        <p:nvSpPr>
          <p:cNvPr id="159" name="Google Shape;159;p21"/>
          <p:cNvSpPr txBox="1"/>
          <p:nvPr/>
        </p:nvSpPr>
        <p:spPr>
          <a:xfrm>
            <a:off x="333000" y="997350"/>
            <a:ext cx="8680200" cy="912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dirty="0">
                <a:solidFill>
                  <a:srgbClr val="434343"/>
                </a:solidFill>
              </a:rPr>
              <a:t>Students can use the activities </a:t>
            </a:r>
            <a:r>
              <a:rPr lang="en" sz="1600" b="1" dirty="0">
                <a:solidFill>
                  <a:srgbClr val="4157B2"/>
                </a:solidFill>
              </a:rPr>
              <a:t>in or outside of class</a:t>
            </a:r>
            <a:r>
              <a:rPr lang="en" sz="1600" dirty="0">
                <a:solidFill>
                  <a:srgbClr val="434343"/>
                </a:solidFill>
              </a:rPr>
              <a:t>, collaboratively or individually.</a:t>
            </a:r>
            <a:endParaRPr sz="1600" dirty="0">
              <a:solidFill>
                <a:srgbClr val="434343"/>
              </a:solidFill>
            </a:endParaRPr>
          </a:p>
          <a:p>
            <a:pPr marL="0" lvl="0" indent="0" rtl="0">
              <a:lnSpc>
                <a:spcPct val="115000"/>
              </a:lnSpc>
              <a:spcBef>
                <a:spcPts val="1600"/>
              </a:spcBef>
              <a:spcAft>
                <a:spcPts val="1600"/>
              </a:spcAft>
              <a:buNone/>
            </a:pPr>
            <a:r>
              <a:rPr lang="en" sz="1600" dirty="0">
                <a:solidFill>
                  <a:srgbClr val="434343"/>
                </a:solidFill>
              </a:rPr>
              <a:t>Quizlet’s </a:t>
            </a:r>
            <a:r>
              <a:rPr lang="en" sz="1600" b="1" dirty="0">
                <a:solidFill>
                  <a:srgbClr val="4157B2"/>
                </a:solidFill>
              </a:rPr>
              <a:t>free mobile apps</a:t>
            </a:r>
            <a:r>
              <a:rPr lang="en" sz="1600" dirty="0">
                <a:solidFill>
                  <a:srgbClr val="434343"/>
                </a:solidFill>
              </a:rPr>
              <a:t> allow them to study anytime, </a:t>
            </a:r>
            <a:r>
              <a:rPr lang="en" sz="1600" dirty="0" smtClean="0">
                <a:solidFill>
                  <a:srgbClr val="434343"/>
                </a:solidFill>
              </a:rPr>
              <a:t>anywhere</a:t>
            </a:r>
            <a:r>
              <a:rPr lang="en-US" sz="1600" dirty="0" smtClean="0">
                <a:solidFill>
                  <a:srgbClr val="434343"/>
                </a:solidFill>
              </a:rPr>
              <a:t>!</a:t>
            </a:r>
            <a:endParaRPr sz="1600" dirty="0">
              <a:solidFill>
                <a:srgbClr val="434343"/>
              </a:solidFill>
            </a:endParaRPr>
          </a:p>
        </p:txBody>
      </p:sp>
      <p:pic>
        <p:nvPicPr>
          <p:cNvPr id="160" name="Google Shape;160;p21"/>
          <p:cNvPicPr preferRelativeResize="0"/>
          <p:nvPr/>
        </p:nvPicPr>
        <p:blipFill rotWithShape="1">
          <a:blip r:embed="rId3">
            <a:alphaModFix/>
          </a:blip>
          <a:srcRect b="16645"/>
          <a:stretch/>
        </p:blipFill>
        <p:spPr>
          <a:xfrm>
            <a:off x="3762775" y="2102700"/>
            <a:ext cx="2936300" cy="3040799"/>
          </a:xfrm>
          <a:prstGeom prst="rect">
            <a:avLst/>
          </a:prstGeom>
          <a:noFill/>
          <a:ln>
            <a:noFill/>
          </a:ln>
        </p:spPr>
      </p:pic>
      <p:pic>
        <p:nvPicPr>
          <p:cNvPr id="161" name="Google Shape;161;p21"/>
          <p:cNvPicPr preferRelativeResize="0"/>
          <p:nvPr/>
        </p:nvPicPr>
        <p:blipFill rotWithShape="1">
          <a:blip r:embed="rId4">
            <a:alphaModFix/>
          </a:blip>
          <a:srcRect/>
          <a:stretch/>
        </p:blipFill>
        <p:spPr>
          <a:xfrm>
            <a:off x="6061875" y="2732250"/>
            <a:ext cx="1596800" cy="2411250"/>
          </a:xfrm>
          <a:prstGeom prst="rect">
            <a:avLst/>
          </a:prstGeom>
          <a:noFill/>
          <a:ln>
            <a:noFill/>
          </a:ln>
        </p:spPr>
      </p:pic>
      <p:pic>
        <p:nvPicPr>
          <p:cNvPr id="162" name="Google Shape;162;p21"/>
          <p:cNvPicPr preferRelativeResize="0"/>
          <p:nvPr/>
        </p:nvPicPr>
        <p:blipFill>
          <a:blip r:embed="rId5">
            <a:alphaModFix/>
          </a:blip>
          <a:stretch>
            <a:fillRect/>
          </a:stretch>
        </p:blipFill>
        <p:spPr>
          <a:xfrm>
            <a:off x="1442498" y="2783300"/>
            <a:ext cx="1608754" cy="475182"/>
          </a:xfrm>
          <a:prstGeom prst="rect">
            <a:avLst/>
          </a:prstGeom>
          <a:noFill/>
          <a:ln>
            <a:noFill/>
          </a:ln>
        </p:spPr>
      </p:pic>
      <p:pic>
        <p:nvPicPr>
          <p:cNvPr id="163" name="Google Shape;163;p21"/>
          <p:cNvPicPr preferRelativeResize="0"/>
          <p:nvPr/>
        </p:nvPicPr>
        <p:blipFill>
          <a:blip r:embed="rId6">
            <a:alphaModFix/>
          </a:blip>
          <a:stretch>
            <a:fillRect/>
          </a:stretch>
        </p:blipFill>
        <p:spPr>
          <a:xfrm>
            <a:off x="1328375" y="3348032"/>
            <a:ext cx="1837000" cy="7109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Quizlet Live: Building soft skills with review</a:t>
            </a:r>
            <a:endParaRPr sz="2400">
              <a:latin typeface="Calibri"/>
              <a:ea typeface="Calibri"/>
              <a:cs typeface="Calibri"/>
              <a:sym typeface="Calibri"/>
            </a:endParaRPr>
          </a:p>
        </p:txBody>
      </p:sp>
      <p:sp>
        <p:nvSpPr>
          <p:cNvPr id="169" name="Google Shape;169;p22"/>
          <p:cNvSpPr txBox="1"/>
          <p:nvPr/>
        </p:nvSpPr>
        <p:spPr>
          <a:xfrm>
            <a:off x="333000" y="1073550"/>
            <a:ext cx="8478000" cy="156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600">
                <a:solidFill>
                  <a:srgbClr val="434343"/>
                </a:solidFill>
              </a:rPr>
              <a:t>Quizlet Live, Quizlet’s collaborative in-class game, not only </a:t>
            </a:r>
            <a:r>
              <a:rPr lang="en" sz="1600" b="1">
                <a:solidFill>
                  <a:srgbClr val="4157B2"/>
                </a:solidFill>
              </a:rPr>
              <a:t>reinforces the material</a:t>
            </a:r>
            <a:r>
              <a:rPr lang="en" sz="1600">
                <a:solidFill>
                  <a:srgbClr val="434343"/>
                </a:solidFill>
              </a:rPr>
              <a:t> taught in class, but </a:t>
            </a:r>
            <a:r>
              <a:rPr lang="en" sz="1600" b="1">
                <a:solidFill>
                  <a:srgbClr val="4157B2"/>
                </a:solidFill>
              </a:rPr>
              <a:t>promotes communication skills</a:t>
            </a:r>
            <a:r>
              <a:rPr lang="en" sz="1600">
                <a:solidFill>
                  <a:srgbClr val="4157B2"/>
                </a:solidFill>
              </a:rPr>
              <a:t> </a:t>
            </a:r>
            <a:r>
              <a:rPr lang="en" sz="1600">
                <a:solidFill>
                  <a:srgbClr val="434343"/>
                </a:solidFill>
              </a:rPr>
              <a:t>between students. (And it’s really fun!)</a:t>
            </a:r>
            <a:endParaRPr sz="1600">
              <a:solidFill>
                <a:srgbClr val="434343"/>
              </a:solidFill>
            </a:endParaRPr>
          </a:p>
        </p:txBody>
      </p:sp>
      <p:grpSp>
        <p:nvGrpSpPr>
          <p:cNvPr id="170" name="Google Shape;170;p22"/>
          <p:cNvGrpSpPr/>
          <p:nvPr/>
        </p:nvGrpSpPr>
        <p:grpSpPr>
          <a:xfrm>
            <a:off x="5659475" y="2297825"/>
            <a:ext cx="3700500" cy="2323500"/>
            <a:chOff x="5659475" y="2297825"/>
            <a:chExt cx="3700500" cy="2323500"/>
          </a:xfrm>
        </p:grpSpPr>
        <p:pic>
          <p:nvPicPr>
            <p:cNvPr id="171" name="Google Shape;171;p22"/>
            <p:cNvPicPr preferRelativeResize="0"/>
            <p:nvPr/>
          </p:nvPicPr>
          <p:blipFill rotWithShape="1">
            <a:blip r:embed="rId3">
              <a:alphaModFix/>
            </a:blip>
            <a:srcRect t="3362" r="8475"/>
            <a:stretch/>
          </p:blipFill>
          <p:spPr>
            <a:xfrm>
              <a:off x="5722875" y="2297825"/>
              <a:ext cx="2546235" cy="2016299"/>
            </a:xfrm>
            <a:prstGeom prst="rect">
              <a:avLst/>
            </a:prstGeom>
            <a:noFill/>
            <a:ln>
              <a:noFill/>
            </a:ln>
          </p:spPr>
        </p:pic>
        <p:sp>
          <p:nvSpPr>
            <p:cNvPr id="172" name="Google Shape;172;p22"/>
            <p:cNvSpPr txBox="1"/>
            <p:nvPr/>
          </p:nvSpPr>
          <p:spPr>
            <a:xfrm>
              <a:off x="5659475" y="4314125"/>
              <a:ext cx="3700500" cy="30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i="1">
                  <a:solidFill>
                    <a:srgbClr val="4157B2"/>
                  </a:solidFill>
                </a:rPr>
                <a:t>Students must work together to win!</a:t>
              </a:r>
              <a:endParaRPr sz="1200" i="1">
                <a:solidFill>
                  <a:srgbClr val="4157B2"/>
                </a:solidFill>
              </a:endParaRPr>
            </a:p>
          </p:txBody>
        </p:sp>
      </p:grpSp>
      <p:pic>
        <p:nvPicPr>
          <p:cNvPr id="173" name="Google Shape;173;p22"/>
          <p:cNvPicPr preferRelativeResize="0"/>
          <p:nvPr/>
        </p:nvPicPr>
        <p:blipFill>
          <a:blip r:embed="rId4">
            <a:alphaModFix/>
          </a:blip>
          <a:stretch>
            <a:fillRect/>
          </a:stretch>
        </p:blipFill>
        <p:spPr>
          <a:xfrm>
            <a:off x="614700" y="2204850"/>
            <a:ext cx="4823599" cy="293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Quizlet Live: How to play</a:t>
            </a:r>
            <a:endParaRPr sz="2400">
              <a:latin typeface="Calibri"/>
              <a:ea typeface="Calibri"/>
              <a:cs typeface="Calibri"/>
              <a:sym typeface="Calibri"/>
            </a:endParaRPr>
          </a:p>
        </p:txBody>
      </p:sp>
      <p:sp>
        <p:nvSpPr>
          <p:cNvPr id="179" name="Google Shape;179;p23"/>
          <p:cNvSpPr txBox="1"/>
          <p:nvPr/>
        </p:nvSpPr>
        <p:spPr>
          <a:xfrm>
            <a:off x="456164" y="1053025"/>
            <a:ext cx="3238500" cy="156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a:solidFill>
                  <a:srgbClr val="4157B2"/>
                </a:solidFill>
              </a:rPr>
              <a:t>When you’re in class:</a:t>
            </a:r>
            <a:endParaRPr b="1">
              <a:solidFill>
                <a:srgbClr val="4157B2"/>
              </a:solidFill>
            </a:endParaRPr>
          </a:p>
          <a:p>
            <a:pPr marL="457200" lvl="0" indent="-317500" rtl="0">
              <a:lnSpc>
                <a:spcPct val="115000"/>
              </a:lnSpc>
              <a:spcBef>
                <a:spcPts val="1600"/>
              </a:spcBef>
              <a:spcAft>
                <a:spcPts val="0"/>
              </a:spcAft>
              <a:buClr>
                <a:srgbClr val="434343"/>
              </a:buClr>
              <a:buSzPts val="1400"/>
              <a:buAutoNum type="arabicPeriod"/>
            </a:pPr>
            <a:r>
              <a:rPr lang="en">
                <a:solidFill>
                  <a:srgbClr val="434343"/>
                </a:solidFill>
              </a:rPr>
              <a:t>Go to a study set with 6 or more terms and definitions</a:t>
            </a:r>
            <a:endParaRPr>
              <a:solidFill>
                <a:srgbClr val="434343"/>
              </a:solidFill>
            </a:endParaRPr>
          </a:p>
          <a:p>
            <a:pPr marL="457200" lvl="0" indent="-317500" rtl="0">
              <a:lnSpc>
                <a:spcPct val="115000"/>
              </a:lnSpc>
              <a:spcBef>
                <a:spcPts val="0"/>
              </a:spcBef>
              <a:spcAft>
                <a:spcPts val="0"/>
              </a:spcAft>
              <a:buClr>
                <a:srgbClr val="434343"/>
              </a:buClr>
              <a:buSzPts val="1400"/>
              <a:buAutoNum type="arabicPeriod"/>
            </a:pPr>
            <a:r>
              <a:rPr lang="en">
                <a:solidFill>
                  <a:srgbClr val="434343"/>
                </a:solidFill>
              </a:rPr>
              <a:t>Click the </a:t>
            </a:r>
            <a:r>
              <a:rPr lang="en" b="1">
                <a:solidFill>
                  <a:srgbClr val="434343"/>
                </a:solidFill>
              </a:rPr>
              <a:t>“Live”</a:t>
            </a:r>
            <a:r>
              <a:rPr lang="en">
                <a:solidFill>
                  <a:srgbClr val="434343"/>
                </a:solidFill>
              </a:rPr>
              <a:t> button and choose how to play</a:t>
            </a:r>
            <a:endParaRPr>
              <a:solidFill>
                <a:srgbClr val="434343"/>
              </a:solidFill>
            </a:endParaRPr>
          </a:p>
          <a:p>
            <a:pPr marL="457200" lvl="0" indent="-317500" rtl="0">
              <a:lnSpc>
                <a:spcPct val="115000"/>
              </a:lnSpc>
              <a:spcBef>
                <a:spcPts val="0"/>
              </a:spcBef>
              <a:spcAft>
                <a:spcPts val="0"/>
              </a:spcAft>
              <a:buClr>
                <a:srgbClr val="434343"/>
              </a:buClr>
              <a:buSzPts val="1400"/>
              <a:buAutoNum type="arabicPeriod"/>
            </a:pPr>
            <a:r>
              <a:rPr lang="en">
                <a:solidFill>
                  <a:srgbClr val="434343"/>
                </a:solidFill>
              </a:rPr>
              <a:t>Project your screen to the class and ask students to go to </a:t>
            </a:r>
            <a:r>
              <a:rPr lang="en" b="1">
                <a:solidFill>
                  <a:srgbClr val="434343"/>
                </a:solidFill>
              </a:rPr>
              <a:t>www.quizlet.live</a:t>
            </a:r>
            <a:endParaRPr b="1">
              <a:solidFill>
                <a:srgbClr val="434343"/>
              </a:solidFill>
            </a:endParaRPr>
          </a:p>
          <a:p>
            <a:pPr marL="457200" lvl="0" indent="-317500" rtl="0">
              <a:lnSpc>
                <a:spcPct val="115000"/>
              </a:lnSpc>
              <a:spcBef>
                <a:spcPts val="0"/>
              </a:spcBef>
              <a:spcAft>
                <a:spcPts val="0"/>
              </a:spcAft>
              <a:buClr>
                <a:srgbClr val="434343"/>
              </a:buClr>
              <a:buSzPts val="1400"/>
              <a:buAutoNum type="arabicPeriod"/>
            </a:pPr>
            <a:r>
              <a:rPr lang="en">
                <a:solidFill>
                  <a:srgbClr val="434343"/>
                </a:solidFill>
              </a:rPr>
              <a:t>They will enter the game code on their individual devices</a:t>
            </a:r>
            <a:endParaRPr>
              <a:solidFill>
                <a:srgbClr val="434343"/>
              </a:solidFill>
            </a:endParaRPr>
          </a:p>
          <a:p>
            <a:pPr marL="457200" lvl="0" indent="-317500" rtl="0">
              <a:lnSpc>
                <a:spcPct val="115000"/>
              </a:lnSpc>
              <a:spcBef>
                <a:spcPts val="0"/>
              </a:spcBef>
              <a:spcAft>
                <a:spcPts val="0"/>
              </a:spcAft>
              <a:buClr>
                <a:srgbClr val="434343"/>
              </a:buClr>
              <a:buSzPts val="1400"/>
              <a:buAutoNum type="arabicPeriod"/>
            </a:pPr>
            <a:r>
              <a:rPr lang="en">
                <a:solidFill>
                  <a:srgbClr val="434343"/>
                </a:solidFill>
              </a:rPr>
              <a:t>Click “Create game” to group students into teams</a:t>
            </a:r>
            <a:endParaRPr>
              <a:solidFill>
                <a:srgbClr val="434343"/>
              </a:solidFill>
            </a:endParaRPr>
          </a:p>
          <a:p>
            <a:pPr marL="457200" lvl="0" indent="-317500" rtl="0">
              <a:lnSpc>
                <a:spcPct val="115000"/>
              </a:lnSpc>
              <a:spcBef>
                <a:spcPts val="0"/>
              </a:spcBef>
              <a:spcAft>
                <a:spcPts val="0"/>
              </a:spcAft>
              <a:buClr>
                <a:srgbClr val="434343"/>
              </a:buClr>
              <a:buSzPts val="1400"/>
              <a:buAutoNum type="arabicPeriod"/>
            </a:pPr>
            <a:r>
              <a:rPr lang="en">
                <a:solidFill>
                  <a:srgbClr val="434343"/>
                </a:solidFill>
              </a:rPr>
              <a:t>Start the game!</a:t>
            </a:r>
            <a:endParaRPr>
              <a:solidFill>
                <a:srgbClr val="434343"/>
              </a:solidFill>
            </a:endParaRPr>
          </a:p>
        </p:txBody>
      </p:sp>
      <p:pic>
        <p:nvPicPr>
          <p:cNvPr id="180" name="Google Shape;180;p23" descr="Learn how to play Quizlet Live, the classroom game that engages every student through competition and collaboration! Free for all teachers on Quizlet: https://quizlet.com/features/live" title="How to play Quizlet Live">
            <a:hlinkClick r:id="rId3"/>
          </p:cNvPr>
          <p:cNvPicPr preferRelativeResize="0"/>
          <p:nvPr/>
        </p:nvPicPr>
        <p:blipFill>
          <a:blip r:embed="rId4">
            <a:alphaModFix/>
          </a:blip>
          <a:stretch>
            <a:fillRect/>
          </a:stretch>
        </p:blipFill>
        <p:spPr>
          <a:xfrm>
            <a:off x="4091975" y="1124875"/>
            <a:ext cx="4556350" cy="3417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Use material created by other teachers</a:t>
            </a:r>
            <a:endParaRPr sz="2400">
              <a:latin typeface="Calibri"/>
              <a:ea typeface="Calibri"/>
              <a:cs typeface="Calibri"/>
              <a:sym typeface="Calibri"/>
            </a:endParaRPr>
          </a:p>
        </p:txBody>
      </p:sp>
      <p:sp>
        <p:nvSpPr>
          <p:cNvPr id="186" name="Google Shape;186;p24"/>
          <p:cNvSpPr txBox="1"/>
          <p:nvPr/>
        </p:nvSpPr>
        <p:spPr>
          <a:xfrm>
            <a:off x="333000" y="1073550"/>
            <a:ext cx="8478000" cy="947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600">
                <a:solidFill>
                  <a:srgbClr val="434343"/>
                </a:solidFill>
              </a:rPr>
              <a:t>Quizlet works for </a:t>
            </a:r>
            <a:r>
              <a:rPr lang="en" sz="1600" b="1">
                <a:solidFill>
                  <a:srgbClr val="4157B2"/>
                </a:solidFill>
              </a:rPr>
              <a:t>any subject</a:t>
            </a:r>
            <a:r>
              <a:rPr lang="en" sz="1600">
                <a:solidFill>
                  <a:srgbClr val="434343"/>
                </a:solidFill>
              </a:rPr>
              <a:t>. Over </a:t>
            </a:r>
            <a:r>
              <a:rPr lang="en" sz="1600" b="1">
                <a:solidFill>
                  <a:srgbClr val="4157B2"/>
                </a:solidFill>
              </a:rPr>
              <a:t>250 million sets</a:t>
            </a:r>
            <a:r>
              <a:rPr lang="en" sz="1600">
                <a:solidFill>
                  <a:srgbClr val="434343"/>
                </a:solidFill>
              </a:rPr>
              <a:t> on thousands of topics have already been created by other teachers and students — and are free to use.</a:t>
            </a:r>
            <a:endParaRPr sz="1600">
              <a:solidFill>
                <a:srgbClr val="434343"/>
              </a:solidFill>
            </a:endParaRPr>
          </a:p>
        </p:txBody>
      </p:sp>
      <p:pic>
        <p:nvPicPr>
          <p:cNvPr id="187" name="Google Shape;187;p24"/>
          <p:cNvPicPr preferRelativeResize="0"/>
          <p:nvPr/>
        </p:nvPicPr>
        <p:blipFill rotWithShape="1">
          <a:blip r:embed="rId3">
            <a:alphaModFix/>
          </a:blip>
          <a:srcRect r="24311"/>
          <a:stretch/>
        </p:blipFill>
        <p:spPr>
          <a:xfrm>
            <a:off x="1389988" y="2020650"/>
            <a:ext cx="6364079" cy="3122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25" y="0"/>
            <a:ext cx="91440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Calibri"/>
                <a:ea typeface="Calibri"/>
                <a:cs typeface="Calibri"/>
                <a:sym typeface="Calibri"/>
              </a:rPr>
              <a:t>Use material created by other teachers</a:t>
            </a:r>
            <a:endParaRPr sz="2400">
              <a:latin typeface="Calibri"/>
              <a:ea typeface="Calibri"/>
              <a:cs typeface="Calibri"/>
              <a:sym typeface="Calibri"/>
            </a:endParaRPr>
          </a:p>
        </p:txBody>
      </p:sp>
      <p:sp>
        <p:nvSpPr>
          <p:cNvPr id="193" name="Google Shape;193;p25"/>
          <p:cNvSpPr txBox="1"/>
          <p:nvPr/>
        </p:nvSpPr>
        <p:spPr>
          <a:xfrm>
            <a:off x="722825" y="1026875"/>
            <a:ext cx="7911300" cy="669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600">
                <a:solidFill>
                  <a:srgbClr val="434343"/>
                </a:solidFill>
              </a:rPr>
              <a:t>Teachers can </a:t>
            </a:r>
            <a:r>
              <a:rPr lang="en" sz="1600" b="1">
                <a:solidFill>
                  <a:srgbClr val="4157B2"/>
                </a:solidFill>
              </a:rPr>
              <a:t>save time</a:t>
            </a:r>
            <a:r>
              <a:rPr lang="en" sz="1600">
                <a:solidFill>
                  <a:srgbClr val="434343"/>
                </a:solidFill>
              </a:rPr>
              <a:t> by searching for </a:t>
            </a:r>
            <a:r>
              <a:rPr lang="en" sz="1600" b="1">
                <a:solidFill>
                  <a:srgbClr val="4157B2"/>
                </a:solidFill>
              </a:rPr>
              <a:t>existing content</a:t>
            </a:r>
            <a:r>
              <a:rPr lang="en" sz="1600">
                <a:solidFill>
                  <a:srgbClr val="434343"/>
                </a:solidFill>
              </a:rPr>
              <a:t> to share with their students or play Quizlet Live with.</a:t>
            </a:r>
            <a:endParaRPr sz="1600">
              <a:solidFill>
                <a:srgbClr val="434343"/>
              </a:solidFill>
            </a:endParaRPr>
          </a:p>
        </p:txBody>
      </p:sp>
      <p:sp>
        <p:nvSpPr>
          <p:cNvPr id="194" name="Google Shape;194;p25"/>
          <p:cNvSpPr txBox="1"/>
          <p:nvPr/>
        </p:nvSpPr>
        <p:spPr>
          <a:xfrm>
            <a:off x="7152462" y="2613760"/>
            <a:ext cx="1408200" cy="30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b="1" i="1">
                <a:solidFill>
                  <a:srgbClr val="4157B2"/>
                </a:solidFill>
              </a:rPr>
              <a:t>Search by</a:t>
            </a:r>
            <a:r>
              <a:rPr lang="en" sz="1200" i="1">
                <a:solidFill>
                  <a:srgbClr val="4157B2"/>
                </a:solidFill>
              </a:rPr>
              <a:t>:</a:t>
            </a:r>
            <a:endParaRPr sz="1200" i="1">
              <a:solidFill>
                <a:srgbClr val="4157B2"/>
              </a:solidFill>
            </a:endParaRPr>
          </a:p>
          <a:p>
            <a:pPr marL="0" lvl="0" indent="0">
              <a:spcBef>
                <a:spcPts val="0"/>
              </a:spcBef>
              <a:spcAft>
                <a:spcPts val="0"/>
              </a:spcAft>
              <a:buNone/>
            </a:pPr>
            <a:r>
              <a:rPr lang="en" sz="1200" i="1">
                <a:solidFill>
                  <a:srgbClr val="4157B2"/>
                </a:solidFill>
              </a:rPr>
              <a:t>Subject</a:t>
            </a:r>
            <a:endParaRPr sz="1200" i="1">
              <a:solidFill>
                <a:srgbClr val="4157B2"/>
              </a:solidFill>
            </a:endParaRPr>
          </a:p>
          <a:p>
            <a:pPr marL="0" lvl="0" indent="0">
              <a:spcBef>
                <a:spcPts val="0"/>
              </a:spcBef>
              <a:spcAft>
                <a:spcPts val="0"/>
              </a:spcAft>
              <a:buNone/>
            </a:pPr>
            <a:r>
              <a:rPr lang="en" sz="1200" i="1">
                <a:solidFill>
                  <a:srgbClr val="4157B2"/>
                </a:solidFill>
              </a:rPr>
              <a:t>Keywords</a:t>
            </a:r>
            <a:endParaRPr sz="1200" i="1">
              <a:solidFill>
                <a:srgbClr val="4157B2"/>
              </a:solidFill>
            </a:endParaRPr>
          </a:p>
          <a:p>
            <a:pPr marL="0" lvl="0" indent="0">
              <a:spcBef>
                <a:spcPts val="0"/>
              </a:spcBef>
              <a:spcAft>
                <a:spcPts val="0"/>
              </a:spcAft>
              <a:buNone/>
            </a:pPr>
            <a:r>
              <a:rPr lang="en" sz="1200" i="1">
                <a:solidFill>
                  <a:srgbClr val="4157B2"/>
                </a:solidFill>
              </a:rPr>
              <a:t>Book title</a:t>
            </a:r>
            <a:endParaRPr sz="1200" i="1">
              <a:solidFill>
                <a:srgbClr val="4157B2"/>
              </a:solidFill>
            </a:endParaRPr>
          </a:p>
          <a:p>
            <a:pPr marL="0" lvl="0" indent="0">
              <a:spcBef>
                <a:spcPts val="0"/>
              </a:spcBef>
              <a:spcAft>
                <a:spcPts val="0"/>
              </a:spcAft>
              <a:buNone/>
            </a:pPr>
            <a:endParaRPr sz="1200" i="1">
              <a:solidFill>
                <a:srgbClr val="4157B2"/>
              </a:solidFill>
            </a:endParaRPr>
          </a:p>
          <a:p>
            <a:pPr marL="0" lvl="0" indent="0">
              <a:spcBef>
                <a:spcPts val="0"/>
              </a:spcBef>
              <a:spcAft>
                <a:spcPts val="0"/>
              </a:spcAft>
              <a:buNone/>
            </a:pPr>
            <a:r>
              <a:rPr lang="en" sz="1200" b="1" i="1">
                <a:solidFill>
                  <a:srgbClr val="4157B2"/>
                </a:solidFill>
              </a:rPr>
              <a:t>Filter by</a:t>
            </a:r>
            <a:r>
              <a:rPr lang="en" sz="1200" i="1">
                <a:solidFill>
                  <a:srgbClr val="4157B2"/>
                </a:solidFill>
              </a:rPr>
              <a:t>:</a:t>
            </a:r>
            <a:endParaRPr sz="1200" i="1">
              <a:solidFill>
                <a:srgbClr val="4157B2"/>
              </a:solidFill>
            </a:endParaRPr>
          </a:p>
          <a:p>
            <a:pPr marL="0" lvl="0" indent="0" rtl="0">
              <a:spcBef>
                <a:spcPts val="0"/>
              </a:spcBef>
              <a:spcAft>
                <a:spcPts val="0"/>
              </a:spcAft>
              <a:buNone/>
            </a:pPr>
            <a:r>
              <a:rPr lang="en" sz="1200" i="1">
                <a:solidFill>
                  <a:srgbClr val="4157B2"/>
                </a:solidFill>
              </a:rPr>
              <a:t>Sets, diagrams, classes, users, with images, Teacher-created</a:t>
            </a:r>
            <a:endParaRPr sz="1200" i="1">
              <a:solidFill>
                <a:srgbClr val="4157B2"/>
              </a:solidFill>
            </a:endParaRPr>
          </a:p>
        </p:txBody>
      </p:sp>
      <p:pic>
        <p:nvPicPr>
          <p:cNvPr id="195" name="Google Shape;195;p25"/>
          <p:cNvPicPr preferRelativeResize="0"/>
          <p:nvPr/>
        </p:nvPicPr>
        <p:blipFill rotWithShape="1">
          <a:blip r:embed="rId3">
            <a:alphaModFix/>
          </a:blip>
          <a:srcRect r="55416"/>
          <a:stretch/>
        </p:blipFill>
        <p:spPr>
          <a:xfrm>
            <a:off x="7248402" y="2053748"/>
            <a:ext cx="856665" cy="370675"/>
          </a:xfrm>
          <a:prstGeom prst="rect">
            <a:avLst/>
          </a:prstGeom>
          <a:noFill/>
          <a:ln>
            <a:noFill/>
          </a:ln>
        </p:spPr>
      </p:pic>
      <p:pic>
        <p:nvPicPr>
          <p:cNvPr id="196" name="Google Shape;196;p25"/>
          <p:cNvPicPr preferRelativeResize="0"/>
          <p:nvPr/>
        </p:nvPicPr>
        <p:blipFill>
          <a:blip r:embed="rId4">
            <a:alphaModFix/>
          </a:blip>
          <a:stretch>
            <a:fillRect/>
          </a:stretch>
        </p:blipFill>
        <p:spPr>
          <a:xfrm>
            <a:off x="722825" y="2047650"/>
            <a:ext cx="6210267" cy="3095850"/>
          </a:xfrm>
          <a:prstGeom prst="rect">
            <a:avLst/>
          </a:prstGeom>
          <a:noFill/>
          <a:ln>
            <a:noFill/>
          </a:ln>
        </p:spPr>
      </p:pic>
    </p:spTree>
  </p:cSld>
  <p:clrMapOvr>
    <a:masterClrMapping/>
  </p:clrMapOvr>
</p:sld>
</file>

<file path=ppt/theme/theme1.xml><?xml version="1.0" encoding="utf-8"?>
<a:theme xmlns:a="http://schemas.openxmlformats.org/drawingml/2006/main" name="Quizlet - Material Redux">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1667</Words>
  <Application>Microsoft Office PowerPoint</Application>
  <PresentationFormat>Pokaz na ekranie (16:9)</PresentationFormat>
  <Paragraphs>135</Paragraphs>
  <Slides>20</Slides>
  <Notes>20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Quizlet - Material Redux</vt:lpstr>
      <vt:lpstr>Prezentacja programu PowerPoint</vt:lpstr>
      <vt:lpstr>Presentation Agenda</vt:lpstr>
      <vt:lpstr>Why use Quizlet?</vt:lpstr>
      <vt:lpstr>Engaging study activities (that work)</vt:lpstr>
      <vt:lpstr>Engaging study activities (that work)</vt:lpstr>
      <vt:lpstr>Quizlet Live: Building soft skills with review</vt:lpstr>
      <vt:lpstr>Quizlet Live: How to play</vt:lpstr>
      <vt:lpstr>Use material created by other teachers</vt:lpstr>
      <vt:lpstr>Use material created by other teachers</vt:lpstr>
      <vt:lpstr>Create your own custom material</vt:lpstr>
      <vt:lpstr>Quizlet Diagrams</vt:lpstr>
      <vt:lpstr>Set up classes and track student progress</vt:lpstr>
      <vt:lpstr>Creating a Quizlet class</vt:lpstr>
      <vt:lpstr>Getting started on Quizlet</vt:lpstr>
      <vt:lpstr>More features with Quizlet Teacher</vt:lpstr>
      <vt:lpstr>Launch a 2 week free trial of Quizlet Teacher</vt:lpstr>
      <vt:lpstr>Discounts for schools and groups</vt:lpstr>
      <vt:lpstr>How to use Quizlet video overview</vt:lpstr>
      <vt:lpstr>Playing Quizlet Live video overview</vt:lpstr>
      <vt:lpstr>More teacher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MODM</dc:creator>
  <cp:lastModifiedBy>MODM</cp:lastModifiedBy>
  <cp:revision>3</cp:revision>
  <dcterms:modified xsi:type="dcterms:W3CDTF">2018-08-24T11:23:28Z</dcterms:modified>
</cp:coreProperties>
</file>